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70"/>
  </p:notesMasterIdLst>
  <p:sldIdLst>
    <p:sldId id="397" r:id="rId2"/>
    <p:sldId id="256" r:id="rId3"/>
    <p:sldId id="257" r:id="rId4"/>
    <p:sldId id="258" r:id="rId5"/>
    <p:sldId id="364" r:id="rId6"/>
    <p:sldId id="260" r:id="rId7"/>
    <p:sldId id="261" r:id="rId8"/>
    <p:sldId id="262" r:id="rId9"/>
    <p:sldId id="263" r:id="rId10"/>
    <p:sldId id="265" r:id="rId11"/>
    <p:sldId id="266" r:id="rId12"/>
    <p:sldId id="378" r:id="rId13"/>
    <p:sldId id="267" r:id="rId14"/>
    <p:sldId id="268" r:id="rId15"/>
    <p:sldId id="269" r:id="rId16"/>
    <p:sldId id="270" r:id="rId17"/>
    <p:sldId id="379" r:id="rId18"/>
    <p:sldId id="271" r:id="rId19"/>
    <p:sldId id="264" r:id="rId20"/>
    <p:sldId id="272" r:id="rId21"/>
    <p:sldId id="273" r:id="rId22"/>
    <p:sldId id="395" r:id="rId23"/>
    <p:sldId id="275" r:id="rId24"/>
    <p:sldId id="276" r:id="rId25"/>
    <p:sldId id="380" r:id="rId26"/>
    <p:sldId id="277" r:id="rId27"/>
    <p:sldId id="278" r:id="rId28"/>
    <p:sldId id="279" r:id="rId29"/>
    <p:sldId id="381" r:id="rId30"/>
    <p:sldId id="280" r:id="rId31"/>
    <p:sldId id="281" r:id="rId32"/>
    <p:sldId id="283" r:id="rId33"/>
    <p:sldId id="284" r:id="rId34"/>
    <p:sldId id="285" r:id="rId35"/>
    <p:sldId id="286" r:id="rId36"/>
    <p:sldId id="382" r:id="rId37"/>
    <p:sldId id="288" r:id="rId38"/>
    <p:sldId id="289" r:id="rId39"/>
    <p:sldId id="290" r:id="rId40"/>
    <p:sldId id="291" r:id="rId41"/>
    <p:sldId id="292" r:id="rId42"/>
    <p:sldId id="282" r:id="rId43"/>
    <p:sldId id="368" r:id="rId44"/>
    <p:sldId id="294" r:id="rId45"/>
    <p:sldId id="293" r:id="rId46"/>
    <p:sldId id="295" r:id="rId47"/>
    <p:sldId id="296" r:id="rId48"/>
    <p:sldId id="297" r:id="rId49"/>
    <p:sldId id="369" r:id="rId50"/>
    <p:sldId id="370" r:id="rId51"/>
    <p:sldId id="299" r:id="rId52"/>
    <p:sldId id="387" r:id="rId53"/>
    <p:sldId id="376" r:id="rId54"/>
    <p:sldId id="396" r:id="rId55"/>
    <p:sldId id="377" r:id="rId56"/>
    <p:sldId id="385" r:id="rId57"/>
    <p:sldId id="300" r:id="rId58"/>
    <p:sldId id="386" r:id="rId59"/>
    <p:sldId id="389" r:id="rId60"/>
    <p:sldId id="390" r:id="rId61"/>
    <p:sldId id="301" r:id="rId62"/>
    <p:sldId id="391" r:id="rId63"/>
    <p:sldId id="392" r:id="rId64"/>
    <p:sldId id="393" r:id="rId65"/>
    <p:sldId id="302" r:id="rId66"/>
    <p:sldId id="303" r:id="rId67"/>
    <p:sldId id="394" r:id="rId68"/>
    <p:sldId id="371" r:id="rId6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008000"/>
    <a:srgbClr val="993366"/>
    <a:srgbClr val="6600CC"/>
    <a:srgbClr val="0099FF"/>
    <a:srgbClr val="FF33CC"/>
    <a:srgbClr val="11E9D4"/>
    <a:srgbClr val="A88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412" autoAdjust="0"/>
    <p:restoredTop sz="94624" autoAdjust="0"/>
  </p:normalViewPr>
  <p:slideViewPr>
    <p:cSldViewPr>
      <p:cViewPr varScale="1">
        <p:scale>
          <a:sx n="47" d="100"/>
          <a:sy n="47" d="100"/>
        </p:scale>
        <p:origin x="-86" y="-12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78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0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2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4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6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7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88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91.wmf"/><Relationship Id="rId2" Type="http://schemas.openxmlformats.org/officeDocument/2006/relationships/image" Target="../media/image90.wmf"/><Relationship Id="rId1" Type="http://schemas.openxmlformats.org/officeDocument/2006/relationships/image" Target="../media/image89.wmf"/><Relationship Id="rId4" Type="http://schemas.openxmlformats.org/officeDocument/2006/relationships/image" Target="../media/image92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95.wmf"/><Relationship Id="rId2" Type="http://schemas.openxmlformats.org/officeDocument/2006/relationships/image" Target="../media/image94.wmf"/><Relationship Id="rId1" Type="http://schemas.openxmlformats.org/officeDocument/2006/relationships/image" Target="../media/image93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98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image" Target="../media/image46.wmf"/><Relationship Id="rId1" Type="http://schemas.openxmlformats.org/officeDocument/2006/relationships/image" Target="../media/image45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48.wmf"/><Relationship Id="rId1" Type="http://schemas.openxmlformats.org/officeDocument/2006/relationships/image" Target="../media/image46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52.wmf"/><Relationship Id="rId2" Type="http://schemas.openxmlformats.org/officeDocument/2006/relationships/image" Target="../media/image51.wmf"/><Relationship Id="rId1" Type="http://schemas.openxmlformats.org/officeDocument/2006/relationships/image" Target="../media/image50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63.wmf"/><Relationship Id="rId2" Type="http://schemas.openxmlformats.org/officeDocument/2006/relationships/image" Target="../media/image62.wmf"/><Relationship Id="rId1" Type="http://schemas.openxmlformats.org/officeDocument/2006/relationships/image" Target="../media/image61.wmf"/><Relationship Id="rId6" Type="http://schemas.openxmlformats.org/officeDocument/2006/relationships/image" Target="../media/image66.wmf"/><Relationship Id="rId5" Type="http://schemas.openxmlformats.org/officeDocument/2006/relationships/image" Target="../media/image65.wmf"/><Relationship Id="rId4" Type="http://schemas.openxmlformats.org/officeDocument/2006/relationships/image" Target="../media/image64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8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72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7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rtl="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 rtl="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fld id="{46F5E548-2EF4-4A26-82D8-A29A25992D38}" type="datetimeFigureOut">
              <a:rPr lang="ar-EG"/>
              <a:pPr>
                <a:defRPr/>
              </a:pPr>
              <a:t>26/10/1437</a:t>
            </a:fld>
            <a:endParaRPr lang="ar-EG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lvl="0"/>
            <a:endParaRPr lang="ar-EG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rtl="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  <a:cs typeface="Times New Roman" pitchFamily="18" charset="0"/>
              </a:defRPr>
            </a:lvl1pPr>
          </a:lstStyle>
          <a:p>
            <a:fld id="{2119B964-A0A9-4FB7-859F-B85B08C0C21F}" type="slidenum">
              <a:rPr lang="ar-EG" altLang="ar-SA"/>
              <a:pPr/>
              <a:t>‹#›</a:t>
            </a:fld>
            <a:endParaRPr lang="ar-EG" alt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" panose="02020603050405020304" pitchFamily="18" charset="0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" panose="02020603050405020304" pitchFamily="18" charset="0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" panose="02020603050405020304" pitchFamily="18" charset="0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Times New Roman" panose="02020603050405020304" pitchFamily="18" charset="0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EG" altLang="ar-SA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67F644D-0E16-45B3-99FC-472FABE5E184}" type="slidenum">
              <a:rPr lang="ar-EG" altLang="ar-SA"/>
              <a:pPr/>
              <a:t>27</a:t>
            </a:fld>
            <a:endParaRPr lang="ar-EG" altLang="ar-S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B16055-5BCA-4FDE-8805-48036B3B663D}" type="datetimeFigureOut">
              <a:rPr lang="en-US"/>
              <a:pPr>
                <a:defRPr/>
              </a:pPr>
              <a:t>7/31/2016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E5C035-1F65-4BD8-A325-651758DB36CC}" type="slidenum">
              <a:rPr lang="en-US" altLang="ar-SA"/>
              <a:pPr/>
              <a:t>‹#›</a:t>
            </a:fld>
            <a:endParaRPr lang="en-US" altLang="ar-SA"/>
          </a:p>
        </p:txBody>
      </p:sp>
    </p:spTree>
  </p:cSld>
  <p:clrMapOvr>
    <a:masterClrMapping/>
  </p:clrMapOvr>
  <p:transition>
    <p:wipe/>
    <p:sndAc>
      <p:stSnd>
        <p:snd r:embed="rId1" name="0008 - نملة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283E08-75D8-4582-AB35-D64DC3C86F9B}" type="datetimeFigureOut">
              <a:rPr lang="en-US"/>
              <a:pPr>
                <a:defRPr/>
              </a:pPr>
              <a:t>7/31/2016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D00B17-32DB-4C62-9A5A-305C2E668F4C}" type="slidenum">
              <a:rPr lang="en-US" altLang="ar-SA"/>
              <a:pPr/>
              <a:t>‹#›</a:t>
            </a:fld>
            <a:endParaRPr lang="en-US" altLang="ar-SA"/>
          </a:p>
        </p:txBody>
      </p:sp>
    </p:spTree>
  </p:cSld>
  <p:clrMapOvr>
    <a:masterClrMapping/>
  </p:clrMapOvr>
  <p:transition>
    <p:wipe/>
    <p:sndAc>
      <p:stSnd>
        <p:snd r:embed="rId1" name="0008 - نملة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925515-046B-48FC-8298-7506B8D840C3}" type="datetimeFigureOut">
              <a:rPr lang="en-US"/>
              <a:pPr>
                <a:defRPr/>
              </a:pPr>
              <a:t>7/31/2016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CD9D20-A76B-48C9-9BD1-39D8A0322D06}" type="slidenum">
              <a:rPr lang="en-US" altLang="ar-SA"/>
              <a:pPr/>
              <a:t>‹#›</a:t>
            </a:fld>
            <a:endParaRPr lang="en-US" altLang="ar-SA"/>
          </a:p>
        </p:txBody>
      </p:sp>
    </p:spTree>
  </p:cSld>
  <p:clrMapOvr>
    <a:masterClrMapping/>
  </p:clrMapOvr>
  <p:transition>
    <p:wipe/>
    <p:sndAc>
      <p:stSnd>
        <p:snd r:embed="rId1" name="0008 - نملة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EE52A-7559-4C72-AB6A-B8D4584129D5}" type="datetimeFigureOut">
              <a:rPr lang="en-US"/>
              <a:pPr>
                <a:defRPr/>
              </a:pPr>
              <a:t>7/31/2016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0F2F3D-1563-4491-9B28-4073DB25B7BB}" type="slidenum">
              <a:rPr lang="en-US" altLang="ar-SA"/>
              <a:pPr/>
              <a:t>‹#›</a:t>
            </a:fld>
            <a:endParaRPr lang="en-US" altLang="ar-SA"/>
          </a:p>
        </p:txBody>
      </p:sp>
    </p:spTree>
  </p:cSld>
  <p:clrMapOvr>
    <a:masterClrMapping/>
  </p:clrMapOvr>
  <p:transition>
    <p:wipe/>
    <p:sndAc>
      <p:stSnd>
        <p:snd r:embed="rId1" name="0008 - نملة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2B1AC6-DB30-4C1E-8EEC-65518FF29EB0}" type="datetimeFigureOut">
              <a:rPr lang="en-US"/>
              <a:pPr>
                <a:defRPr/>
              </a:pPr>
              <a:t>7/31/2016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52D04D-32BA-4444-8636-C2F4DE0671EA}" type="slidenum">
              <a:rPr lang="en-US" altLang="ar-SA"/>
              <a:pPr/>
              <a:t>‹#›</a:t>
            </a:fld>
            <a:endParaRPr lang="en-US" altLang="ar-SA"/>
          </a:p>
        </p:txBody>
      </p:sp>
    </p:spTree>
  </p:cSld>
  <p:clrMapOvr>
    <a:masterClrMapping/>
  </p:clrMapOvr>
  <p:transition>
    <p:wipe/>
    <p:sndAc>
      <p:stSnd>
        <p:snd r:embed="rId1" name="0008 - نملة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3EBCD9-EDAC-4424-A5EE-425716F920D9}" type="datetimeFigureOut">
              <a:rPr lang="en-US"/>
              <a:pPr>
                <a:defRPr/>
              </a:pPr>
              <a:t>7/31/2016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BFBAA8-25E0-4316-A575-0DD562C73387}" type="slidenum">
              <a:rPr lang="en-US" altLang="ar-SA"/>
              <a:pPr/>
              <a:t>‹#›</a:t>
            </a:fld>
            <a:endParaRPr lang="en-US" altLang="ar-SA"/>
          </a:p>
        </p:txBody>
      </p:sp>
    </p:spTree>
  </p:cSld>
  <p:clrMapOvr>
    <a:masterClrMapping/>
  </p:clrMapOvr>
  <p:transition>
    <p:wipe/>
    <p:sndAc>
      <p:stSnd>
        <p:snd r:embed="rId1" name="0008 - نملة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C39CF7-BE42-455A-815E-AE62717CD049}" type="datetimeFigureOut">
              <a:rPr lang="en-US"/>
              <a:pPr>
                <a:defRPr/>
              </a:pPr>
              <a:t>7/31/2016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A78809-1734-44F7-8CFE-C0D5054E91B0}" type="slidenum">
              <a:rPr lang="en-US" altLang="ar-SA"/>
              <a:pPr/>
              <a:t>‹#›</a:t>
            </a:fld>
            <a:endParaRPr lang="en-US" altLang="ar-SA"/>
          </a:p>
        </p:txBody>
      </p:sp>
    </p:spTree>
  </p:cSld>
  <p:clrMapOvr>
    <a:masterClrMapping/>
  </p:clrMapOvr>
  <p:transition>
    <p:wipe/>
    <p:sndAc>
      <p:stSnd>
        <p:snd r:embed="rId1" name="0008 - نملة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CD7DAE-3665-4E1C-9CA8-E69E13E1246C}" type="datetimeFigureOut">
              <a:rPr lang="en-US"/>
              <a:pPr>
                <a:defRPr/>
              </a:pPr>
              <a:t>7/31/2016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390DB9-DEDB-4882-BAF0-B89263F82DE0}" type="slidenum">
              <a:rPr lang="en-US" altLang="ar-SA"/>
              <a:pPr/>
              <a:t>‹#›</a:t>
            </a:fld>
            <a:endParaRPr lang="en-US" altLang="ar-SA"/>
          </a:p>
        </p:txBody>
      </p:sp>
    </p:spTree>
  </p:cSld>
  <p:clrMapOvr>
    <a:masterClrMapping/>
  </p:clrMapOvr>
  <p:transition>
    <p:wipe/>
    <p:sndAc>
      <p:stSnd>
        <p:snd r:embed="rId1" name="0008 - نملة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209935-6585-4669-8146-AF7C345D5B34}" type="datetimeFigureOut">
              <a:rPr lang="en-US"/>
              <a:pPr>
                <a:defRPr/>
              </a:pPr>
              <a:t>7/31/2016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5DB1CE-7BE3-40A9-87AC-20D51E140698}" type="slidenum">
              <a:rPr lang="en-US" altLang="ar-SA"/>
              <a:pPr/>
              <a:t>‹#›</a:t>
            </a:fld>
            <a:endParaRPr lang="en-US" altLang="ar-SA"/>
          </a:p>
        </p:txBody>
      </p:sp>
    </p:spTree>
  </p:cSld>
  <p:clrMapOvr>
    <a:masterClrMapping/>
  </p:clrMapOvr>
  <p:transition>
    <p:wipe/>
    <p:sndAc>
      <p:stSnd>
        <p:snd r:embed="rId1" name="0008 - نملة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909572-5EA5-4309-85D4-C338EEDF50F6}" type="datetimeFigureOut">
              <a:rPr lang="en-US"/>
              <a:pPr>
                <a:defRPr/>
              </a:pPr>
              <a:t>7/31/2016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A303D3-4E37-428B-A900-5B63213113D9}" type="slidenum">
              <a:rPr lang="en-US" altLang="ar-SA"/>
              <a:pPr/>
              <a:t>‹#›</a:t>
            </a:fld>
            <a:endParaRPr lang="en-US" altLang="ar-SA"/>
          </a:p>
        </p:txBody>
      </p:sp>
    </p:spTree>
  </p:cSld>
  <p:clrMapOvr>
    <a:masterClrMapping/>
  </p:clrMapOvr>
  <p:transition>
    <p:wipe/>
    <p:sndAc>
      <p:stSnd>
        <p:snd r:embed="rId1" name="0008 - نملة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3B616F-9ED8-49F0-BF03-ACF325AA69E4}" type="datetimeFigureOut">
              <a:rPr lang="en-US"/>
              <a:pPr>
                <a:defRPr/>
              </a:pPr>
              <a:t>7/31/2016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B3F4B5-3E7A-4555-94B3-662D8C2B1E5C}" type="slidenum">
              <a:rPr lang="en-US" altLang="ar-SA"/>
              <a:pPr/>
              <a:t>‹#›</a:t>
            </a:fld>
            <a:endParaRPr lang="en-US" altLang="ar-SA"/>
          </a:p>
        </p:txBody>
      </p:sp>
    </p:spTree>
  </p:cSld>
  <p:clrMapOvr>
    <a:masterClrMapping/>
  </p:clrMapOvr>
  <p:transition>
    <p:wipe/>
    <p:sndAc>
      <p:stSnd>
        <p:snd r:embed="rId1" name="0008 - نملة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ar-SA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ar-SA" smtClean="0"/>
              <a:t>Click to edit Master text styles</a:t>
            </a:r>
          </a:p>
          <a:p>
            <a:pPr lvl="1"/>
            <a:r>
              <a:rPr lang="en-US" altLang="ar-SA" smtClean="0"/>
              <a:t>Second level</a:t>
            </a:r>
          </a:p>
          <a:p>
            <a:pPr lvl="2"/>
            <a:r>
              <a:rPr lang="en-US" altLang="ar-SA" smtClean="0"/>
              <a:t>Third level</a:t>
            </a:r>
          </a:p>
          <a:p>
            <a:pPr lvl="3"/>
            <a:r>
              <a:rPr lang="en-US" altLang="ar-SA" smtClean="0"/>
              <a:t>Fourth level</a:t>
            </a:r>
          </a:p>
          <a:p>
            <a:pPr lvl="4"/>
            <a:r>
              <a:rPr lang="en-US" altLang="ar-SA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4A8C4019-E1F5-41BE-B743-CC018B7F06BA}" type="datetimeFigureOut">
              <a:rPr lang="en-US"/>
              <a:pPr>
                <a:defRPr/>
              </a:pPr>
              <a:t>7/31/2016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Times New Roman" pitchFamily="18" charset="0"/>
              </a:defRPr>
            </a:lvl1pPr>
          </a:lstStyle>
          <a:p>
            <a:fld id="{A0CB6CD5-DEB3-41AD-A06A-B2EFBC4DE93C}" type="slidenum">
              <a:rPr lang="en-US" altLang="ar-SA"/>
              <a:pPr/>
              <a:t>‹#›</a:t>
            </a:fld>
            <a:endParaRPr lang="en-US" alt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ipe/>
    <p:sndAc>
      <p:stSnd>
        <p:snd r:embed="rId13" name="0008 - نملة.wav"/>
      </p:stSnd>
    </p:sndAc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Times New Roman" pitchFamily="18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audio2.wav"/><Relationship Id="rId7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audio" Target="../media/audio3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gif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audio" Target="../media/audio5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audio" Target="../media/audio1.wav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audio" Target="../media/audio15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audio" Target="../media/audio26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27.wav"/><Relationship Id="rId3" Type="http://schemas.openxmlformats.org/officeDocument/2006/relationships/audio" Target="../media/audio15.wav"/><Relationship Id="rId7" Type="http://schemas.openxmlformats.org/officeDocument/2006/relationships/audio" Target="../media/audio21.wav"/><Relationship Id="rId12" Type="http://schemas.openxmlformats.org/officeDocument/2006/relationships/image" Target="../media/image3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4.wav"/><Relationship Id="rId11" Type="http://schemas.openxmlformats.org/officeDocument/2006/relationships/image" Target="../media/image29.png"/><Relationship Id="rId5" Type="http://schemas.openxmlformats.org/officeDocument/2006/relationships/audio" Target="../media/audio16.wav"/><Relationship Id="rId10" Type="http://schemas.openxmlformats.org/officeDocument/2006/relationships/image" Target="../media/image28.png"/><Relationship Id="rId4" Type="http://schemas.openxmlformats.org/officeDocument/2006/relationships/audio" Target="../media/audio22.wav"/><Relationship Id="rId9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8.wav"/><Relationship Id="rId7" Type="http://schemas.openxmlformats.org/officeDocument/2006/relationships/image" Target="../media/image3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20.jpeg"/><Relationship Id="rId4" Type="http://schemas.openxmlformats.org/officeDocument/2006/relationships/audio" Target="../media/audio29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audio" Target="../media/audio22.wav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audio" Target="../media/audio1.wav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25.png"/><Relationship Id="rId4" Type="http://schemas.openxmlformats.org/officeDocument/2006/relationships/audio" Target="../media/audio15.wav"/><Relationship Id="rId9" Type="http://schemas.openxmlformats.org/officeDocument/2006/relationships/oleObject" Target="../embeddings/oleObject5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audio" Target="../media/audio33.wav"/><Relationship Id="rId3" Type="http://schemas.openxmlformats.org/officeDocument/2006/relationships/audio" Target="../media/audio16.wav"/><Relationship Id="rId7" Type="http://schemas.openxmlformats.org/officeDocument/2006/relationships/audio" Target="../media/audio1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2.wav"/><Relationship Id="rId5" Type="http://schemas.openxmlformats.org/officeDocument/2006/relationships/audio" Target="../media/audio11.wav"/><Relationship Id="rId4" Type="http://schemas.openxmlformats.org/officeDocument/2006/relationships/audio" Target="../media/audio31.wav"/><Relationship Id="rId9" Type="http://schemas.openxmlformats.org/officeDocument/2006/relationships/audio" Target="../media/audio34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audio" Target="../media/audio5.wav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audio" Target="../media/audio29.wav"/><Relationship Id="rId3" Type="http://schemas.openxmlformats.org/officeDocument/2006/relationships/audio" Target="../media/audio15.wav"/><Relationship Id="rId7" Type="http://schemas.openxmlformats.org/officeDocument/2006/relationships/audio" Target="../media/audio3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4.wav"/><Relationship Id="rId5" Type="http://schemas.openxmlformats.org/officeDocument/2006/relationships/audio" Target="../media/audio5.wav"/><Relationship Id="rId10" Type="http://schemas.openxmlformats.org/officeDocument/2006/relationships/image" Target="../media/image37.png"/><Relationship Id="rId4" Type="http://schemas.openxmlformats.org/officeDocument/2006/relationships/audio" Target="../media/audio22.wav"/><Relationship Id="rId9" Type="http://schemas.openxmlformats.org/officeDocument/2006/relationships/image" Target="../media/image20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audio" Target="../media/audio14.wav"/><Relationship Id="rId7" Type="http://schemas.openxmlformats.org/officeDocument/2006/relationships/audio" Target="../media/audio3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5.wav"/><Relationship Id="rId5" Type="http://schemas.openxmlformats.org/officeDocument/2006/relationships/audio" Target="../media/audio17.wav"/><Relationship Id="rId4" Type="http://schemas.openxmlformats.org/officeDocument/2006/relationships/audio" Target="../media/audio18.wav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audio" Target="../media/audio35.wav"/><Relationship Id="rId7" Type="http://schemas.openxmlformats.org/officeDocument/2006/relationships/image" Target="../media/image2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0.wav"/><Relationship Id="rId5" Type="http://schemas.openxmlformats.org/officeDocument/2006/relationships/audio" Target="../media/audio34.wav"/><Relationship Id="rId4" Type="http://schemas.openxmlformats.org/officeDocument/2006/relationships/audio" Target="../media/audio14.wav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audio" Target="../media/audio14.wav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11" Type="http://schemas.openxmlformats.org/officeDocument/2006/relationships/image" Target="../media/image43.png"/><Relationship Id="rId5" Type="http://schemas.openxmlformats.org/officeDocument/2006/relationships/audio" Target="../media/audio37.wav"/><Relationship Id="rId10" Type="http://schemas.openxmlformats.org/officeDocument/2006/relationships/image" Target="../media/image42.png"/><Relationship Id="rId4" Type="http://schemas.openxmlformats.org/officeDocument/2006/relationships/audio" Target="../media/audio36.wav"/><Relationship Id="rId9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audio" Target="../media/audio1.wav"/><Relationship Id="rId7" Type="http://schemas.openxmlformats.org/officeDocument/2006/relationships/image" Target="../media/image20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audio" Target="../media/audio39.wav"/><Relationship Id="rId5" Type="http://schemas.openxmlformats.org/officeDocument/2006/relationships/audio" Target="../media/audio38.wav"/><Relationship Id="rId10" Type="http://schemas.openxmlformats.org/officeDocument/2006/relationships/oleObject" Target="../embeddings/oleObject8.bin"/><Relationship Id="rId4" Type="http://schemas.openxmlformats.org/officeDocument/2006/relationships/audio" Target="../media/audio24.wav"/><Relationship Id="rId9" Type="http://schemas.openxmlformats.org/officeDocument/2006/relationships/oleObject" Target="../embeddings/oleObject7.bin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audio" Target="../media/audio1.wav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0.jpeg"/><Relationship Id="rId5" Type="http://schemas.openxmlformats.org/officeDocument/2006/relationships/audio" Target="../media/audio10.wav"/><Relationship Id="rId4" Type="http://schemas.openxmlformats.org/officeDocument/2006/relationships/audio" Target="../media/audio38.wav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audio" Target="../media/audio15.wav"/><Relationship Id="rId7" Type="http://schemas.openxmlformats.org/officeDocument/2006/relationships/audio" Target="../media/audio3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4.wav"/><Relationship Id="rId5" Type="http://schemas.openxmlformats.org/officeDocument/2006/relationships/audio" Target="../media/audio11.wav"/><Relationship Id="rId4" Type="http://schemas.openxmlformats.org/officeDocument/2006/relationships/audio" Target="../media/audio22.wav"/><Relationship Id="rId9" Type="http://schemas.openxmlformats.org/officeDocument/2006/relationships/image" Target="../media/image4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27.wav"/><Relationship Id="rId4" Type="http://schemas.openxmlformats.org/officeDocument/2006/relationships/audio" Target="../media/audio14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audio" Target="../media/audio34.wav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3" Type="http://schemas.openxmlformats.org/officeDocument/2006/relationships/audio" Target="../media/audio1.wav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20.jpeg"/><Relationship Id="rId4" Type="http://schemas.openxmlformats.org/officeDocument/2006/relationships/audio" Target="../media/audio40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13" Type="http://schemas.openxmlformats.org/officeDocument/2006/relationships/image" Target="../media/image11.png"/><Relationship Id="rId3" Type="http://schemas.openxmlformats.org/officeDocument/2006/relationships/audio" Target="../media/audio6.wav"/><Relationship Id="rId7" Type="http://schemas.openxmlformats.org/officeDocument/2006/relationships/audio" Target="../media/audio10.wav"/><Relationship Id="rId12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9.wav"/><Relationship Id="rId11" Type="http://schemas.openxmlformats.org/officeDocument/2006/relationships/image" Target="../media/image9.png"/><Relationship Id="rId5" Type="http://schemas.openxmlformats.org/officeDocument/2006/relationships/audio" Target="../media/audio8.wav"/><Relationship Id="rId10" Type="http://schemas.openxmlformats.org/officeDocument/2006/relationships/audio" Target="../media/audio13.wav"/><Relationship Id="rId4" Type="http://schemas.openxmlformats.org/officeDocument/2006/relationships/audio" Target="../media/audio7.wav"/><Relationship Id="rId9" Type="http://schemas.openxmlformats.org/officeDocument/2006/relationships/audio" Target="../media/audio12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5.wav"/><Relationship Id="rId7" Type="http://schemas.openxmlformats.org/officeDocument/2006/relationships/image" Target="../media/image5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audio" Target="../media/audio19.wav"/><Relationship Id="rId4" Type="http://schemas.openxmlformats.org/officeDocument/2006/relationships/audio" Target="../media/audio22.wav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audio" Target="../media/audio15.wav"/><Relationship Id="rId7" Type="http://schemas.openxmlformats.org/officeDocument/2006/relationships/image" Target="../media/image2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4.wav"/><Relationship Id="rId5" Type="http://schemas.openxmlformats.org/officeDocument/2006/relationships/audio" Target="../media/audio17.wav"/><Relationship Id="rId4" Type="http://schemas.openxmlformats.org/officeDocument/2006/relationships/audio" Target="../media/audio22.wav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60.png"/><Relationship Id="rId3" Type="http://schemas.openxmlformats.org/officeDocument/2006/relationships/audio" Target="../media/audio14.wav"/><Relationship Id="rId7" Type="http://schemas.openxmlformats.org/officeDocument/2006/relationships/image" Target="../media/image20.jpeg"/><Relationship Id="rId12" Type="http://schemas.openxmlformats.org/officeDocument/2006/relationships/image" Target="../media/image5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1.wav"/><Relationship Id="rId11" Type="http://schemas.openxmlformats.org/officeDocument/2006/relationships/image" Target="../media/image58.png"/><Relationship Id="rId5" Type="http://schemas.openxmlformats.org/officeDocument/2006/relationships/audio" Target="../media/audio27.wav"/><Relationship Id="rId10" Type="http://schemas.openxmlformats.org/officeDocument/2006/relationships/image" Target="../media/image57.png"/><Relationship Id="rId4" Type="http://schemas.openxmlformats.org/officeDocument/2006/relationships/audio" Target="../media/audio21.wav"/><Relationship Id="rId9" Type="http://schemas.openxmlformats.org/officeDocument/2006/relationships/image" Target="../media/image5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audio" Target="../media/audio16.wav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3" Type="http://schemas.openxmlformats.org/officeDocument/2006/relationships/audio" Target="../media/audio1.wav"/><Relationship Id="rId7" Type="http://schemas.openxmlformats.org/officeDocument/2006/relationships/oleObject" Target="../embeddings/oleObject15.bin"/><Relationship Id="rId12" Type="http://schemas.openxmlformats.org/officeDocument/2006/relationships/oleObject" Target="../embeddings/oleObject2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4.bin"/><Relationship Id="rId11" Type="http://schemas.openxmlformats.org/officeDocument/2006/relationships/oleObject" Target="../embeddings/oleObject19.bin"/><Relationship Id="rId5" Type="http://schemas.openxmlformats.org/officeDocument/2006/relationships/image" Target="../media/image20.jpeg"/><Relationship Id="rId10" Type="http://schemas.openxmlformats.org/officeDocument/2006/relationships/oleObject" Target="../embeddings/oleObject18.bin"/><Relationship Id="rId4" Type="http://schemas.openxmlformats.org/officeDocument/2006/relationships/audio" Target="../media/audio27.wav"/><Relationship Id="rId9" Type="http://schemas.openxmlformats.org/officeDocument/2006/relationships/oleObject" Target="../embeddings/oleObject17.bin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31.wav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4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audio" Target="../media/audio27.wav"/><Relationship Id="rId4" Type="http://schemas.openxmlformats.org/officeDocument/2006/relationships/audio" Target="../media/audio22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audio" Target="../media/audio14.wav"/><Relationship Id="rId7" Type="http://schemas.openxmlformats.org/officeDocument/2006/relationships/image" Target="../media/image1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audio" Target="../media/audio16.wav"/><Relationship Id="rId4" Type="http://schemas.openxmlformats.org/officeDocument/2006/relationships/audio" Target="../media/audio15.wav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audio" Target="../media/audio4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34.wav"/><Relationship Id="rId4" Type="http://schemas.openxmlformats.org/officeDocument/2006/relationships/audio" Target="../media/audio20.wav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audio" Target="../media/audio44.wav"/><Relationship Id="rId4" Type="http://schemas.openxmlformats.org/officeDocument/2006/relationships/audio" Target="../media/audio22.wav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audio" Target="../media/audio43.wav"/><Relationship Id="rId3" Type="http://schemas.openxmlformats.org/officeDocument/2006/relationships/audio" Target="../media/audio1.wav"/><Relationship Id="rId7" Type="http://schemas.openxmlformats.org/officeDocument/2006/relationships/audio" Target="../media/audio38.wav"/><Relationship Id="rId12" Type="http://schemas.openxmlformats.org/officeDocument/2006/relationships/image" Target="../media/image71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audio" Target="../media/audio20.wav"/><Relationship Id="rId11" Type="http://schemas.openxmlformats.org/officeDocument/2006/relationships/oleObject" Target="../embeddings/oleObject21.bin"/><Relationship Id="rId5" Type="http://schemas.openxmlformats.org/officeDocument/2006/relationships/audio" Target="../media/audio42.wav"/><Relationship Id="rId10" Type="http://schemas.openxmlformats.org/officeDocument/2006/relationships/image" Target="../media/image70.png"/><Relationship Id="rId4" Type="http://schemas.openxmlformats.org/officeDocument/2006/relationships/audio" Target="../media/audio45.wav"/><Relationship Id="rId9" Type="http://schemas.openxmlformats.org/officeDocument/2006/relationships/image" Target="../media/image69.jpe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3" Type="http://schemas.openxmlformats.org/officeDocument/2006/relationships/audio" Target="../media/audio1.wav"/><Relationship Id="rId7" Type="http://schemas.openxmlformats.org/officeDocument/2006/relationships/image" Target="../media/image70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69.jpeg"/><Relationship Id="rId5" Type="http://schemas.openxmlformats.org/officeDocument/2006/relationships/audio" Target="../media/audio43.wav"/><Relationship Id="rId10" Type="http://schemas.openxmlformats.org/officeDocument/2006/relationships/image" Target="../media/image74.png"/><Relationship Id="rId4" Type="http://schemas.openxmlformats.org/officeDocument/2006/relationships/audio" Target="../media/audio38.wav"/><Relationship Id="rId9" Type="http://schemas.openxmlformats.org/officeDocument/2006/relationships/image" Target="../media/image7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3.bin"/><Relationship Id="rId3" Type="http://schemas.openxmlformats.org/officeDocument/2006/relationships/audio" Target="../media/audio1.wav"/><Relationship Id="rId7" Type="http://schemas.openxmlformats.org/officeDocument/2006/relationships/image" Target="../media/image70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69.jpeg"/><Relationship Id="rId5" Type="http://schemas.openxmlformats.org/officeDocument/2006/relationships/audio" Target="../media/audio43.wav"/><Relationship Id="rId10" Type="http://schemas.openxmlformats.org/officeDocument/2006/relationships/image" Target="../media/image77.png"/><Relationship Id="rId4" Type="http://schemas.openxmlformats.org/officeDocument/2006/relationships/audio" Target="../media/audio38.wav"/><Relationship Id="rId9" Type="http://schemas.openxmlformats.org/officeDocument/2006/relationships/image" Target="../media/image76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/><Relationship Id="rId3" Type="http://schemas.openxmlformats.org/officeDocument/2006/relationships/audio" Target="../media/audio1.wav"/><Relationship Id="rId7" Type="http://schemas.openxmlformats.org/officeDocument/2006/relationships/audio" Target="../media/audio40.wav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audio" Target="../media/audio38.wav"/><Relationship Id="rId5" Type="http://schemas.openxmlformats.org/officeDocument/2006/relationships/audio" Target="../media/audio20.wav"/><Relationship Id="rId10" Type="http://schemas.openxmlformats.org/officeDocument/2006/relationships/oleObject" Target="../embeddings/oleObject24.bin"/><Relationship Id="rId4" Type="http://schemas.openxmlformats.org/officeDocument/2006/relationships/audio" Target="../media/audio42.wav"/><Relationship Id="rId9" Type="http://schemas.openxmlformats.org/officeDocument/2006/relationships/image" Target="../media/image7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5" Type="http://schemas.openxmlformats.org/officeDocument/2006/relationships/image" Target="../media/image70.png"/><Relationship Id="rId4" Type="http://schemas.openxmlformats.org/officeDocument/2006/relationships/image" Target="../media/image69.jpe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audio" Target="../media/audio1.wav"/><Relationship Id="rId7" Type="http://schemas.openxmlformats.org/officeDocument/2006/relationships/image" Target="../media/image70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69.jpeg"/><Relationship Id="rId5" Type="http://schemas.openxmlformats.org/officeDocument/2006/relationships/audio" Target="../media/audio43.wav"/><Relationship Id="rId4" Type="http://schemas.openxmlformats.org/officeDocument/2006/relationships/audio" Target="../media/audio38.wav"/><Relationship Id="rId9" Type="http://schemas.openxmlformats.org/officeDocument/2006/relationships/oleObject" Target="../embeddings/oleObject25.bin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6.bin"/><Relationship Id="rId3" Type="http://schemas.openxmlformats.org/officeDocument/2006/relationships/audio" Target="../media/audio1.wav"/><Relationship Id="rId7" Type="http://schemas.openxmlformats.org/officeDocument/2006/relationships/image" Target="../media/image81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70.png"/><Relationship Id="rId5" Type="http://schemas.openxmlformats.org/officeDocument/2006/relationships/image" Target="../media/image69.jpeg"/><Relationship Id="rId4" Type="http://schemas.openxmlformats.org/officeDocument/2006/relationships/audio" Target="../media/audio43.wav"/><Relationship Id="rId9" Type="http://schemas.openxmlformats.org/officeDocument/2006/relationships/image" Target="../media/image83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7.bin"/><Relationship Id="rId3" Type="http://schemas.openxmlformats.org/officeDocument/2006/relationships/audio" Target="../media/audio1.wav"/><Relationship Id="rId7" Type="http://schemas.openxmlformats.org/officeDocument/2006/relationships/image" Target="../media/image70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69.jpeg"/><Relationship Id="rId5" Type="http://schemas.openxmlformats.org/officeDocument/2006/relationships/audio" Target="../media/audio43.wav"/><Relationship Id="rId4" Type="http://schemas.openxmlformats.org/officeDocument/2006/relationships/audio" Target="../media/audio38.wav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png"/><Relationship Id="rId5" Type="http://schemas.openxmlformats.org/officeDocument/2006/relationships/image" Target="../media/image70.png"/><Relationship Id="rId4" Type="http://schemas.openxmlformats.org/officeDocument/2006/relationships/image" Target="../media/image69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audio" Target="../media/audio42.wav"/><Relationship Id="rId7" Type="http://schemas.openxmlformats.org/officeDocument/2006/relationships/image" Target="../media/image7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jpeg"/><Relationship Id="rId5" Type="http://schemas.openxmlformats.org/officeDocument/2006/relationships/audio" Target="../media/audio38.wav"/><Relationship Id="rId4" Type="http://schemas.openxmlformats.org/officeDocument/2006/relationships/audio" Target="../media/audio20.wav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28.bin"/><Relationship Id="rId5" Type="http://schemas.openxmlformats.org/officeDocument/2006/relationships/audio" Target="../media/audio46.wav"/><Relationship Id="rId4" Type="http://schemas.openxmlformats.org/officeDocument/2006/relationships/audio" Target="../media/audio38.wav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29.bin"/><Relationship Id="rId5" Type="http://schemas.openxmlformats.org/officeDocument/2006/relationships/audio" Target="../media/audio46.wav"/><Relationship Id="rId4" Type="http://schemas.openxmlformats.org/officeDocument/2006/relationships/audio" Target="../media/audio38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audio" Target="../media/audio15.wav"/><Relationship Id="rId7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9.wav"/><Relationship Id="rId5" Type="http://schemas.openxmlformats.org/officeDocument/2006/relationships/audio" Target="../media/audio19.wav"/><Relationship Id="rId4" Type="http://schemas.openxmlformats.org/officeDocument/2006/relationships/audio" Target="../media/audio18.wav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30.bin"/><Relationship Id="rId5" Type="http://schemas.openxmlformats.org/officeDocument/2006/relationships/audio" Target="../media/audio46.wav"/><Relationship Id="rId4" Type="http://schemas.openxmlformats.org/officeDocument/2006/relationships/audio" Target="../media/audio38.wav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audio" Target="../media/audio4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5" Type="http://schemas.openxmlformats.org/officeDocument/2006/relationships/image" Target="../media/image69.jpeg"/><Relationship Id="rId4" Type="http://schemas.openxmlformats.org/officeDocument/2006/relationships/audio" Target="../media/audio38.wav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3.bin"/><Relationship Id="rId3" Type="http://schemas.openxmlformats.org/officeDocument/2006/relationships/audio" Target="../media/audio1.wav"/><Relationship Id="rId7" Type="http://schemas.openxmlformats.org/officeDocument/2006/relationships/oleObject" Target="../embeddings/oleObject3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31.bin"/><Relationship Id="rId5" Type="http://schemas.openxmlformats.org/officeDocument/2006/relationships/audio" Target="../media/audio46.wav"/><Relationship Id="rId10" Type="http://schemas.openxmlformats.org/officeDocument/2006/relationships/oleObject" Target="../embeddings/oleObject35.bin"/><Relationship Id="rId4" Type="http://schemas.openxmlformats.org/officeDocument/2006/relationships/audio" Target="../media/audio38.wav"/><Relationship Id="rId9" Type="http://schemas.openxmlformats.org/officeDocument/2006/relationships/oleObject" Target="../embeddings/oleObject34.bin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0.png"/><Relationship Id="rId4" Type="http://schemas.openxmlformats.org/officeDocument/2006/relationships/image" Target="../media/image69.jpe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8.bin"/><Relationship Id="rId3" Type="http://schemas.openxmlformats.org/officeDocument/2006/relationships/audio" Target="../media/audio1.wav"/><Relationship Id="rId7" Type="http://schemas.openxmlformats.org/officeDocument/2006/relationships/oleObject" Target="../embeddings/oleObject3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36.bin"/><Relationship Id="rId5" Type="http://schemas.openxmlformats.org/officeDocument/2006/relationships/audio" Target="../media/audio46.wav"/><Relationship Id="rId4" Type="http://schemas.openxmlformats.org/officeDocument/2006/relationships/audio" Target="../media/audio38.wav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audio" Target="../media/audio42.wav"/><Relationship Id="rId7" Type="http://schemas.openxmlformats.org/officeDocument/2006/relationships/image" Target="../media/image9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5" Type="http://schemas.openxmlformats.org/officeDocument/2006/relationships/image" Target="../media/image69.jpeg"/><Relationship Id="rId4" Type="http://schemas.openxmlformats.org/officeDocument/2006/relationships/audio" Target="../media/audio38.wav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5" Type="http://schemas.openxmlformats.org/officeDocument/2006/relationships/image" Target="../media/image69.jpeg"/><Relationship Id="rId4" Type="http://schemas.openxmlformats.org/officeDocument/2006/relationships/audio" Target="../media/audio40.wav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audio" Target="../media/audio43.wav"/><Relationship Id="rId7" Type="http://schemas.openxmlformats.org/officeDocument/2006/relationships/image" Target="../media/image9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5" Type="http://schemas.openxmlformats.org/officeDocument/2006/relationships/image" Target="../media/image69.jpeg"/><Relationship Id="rId4" Type="http://schemas.openxmlformats.org/officeDocument/2006/relationships/audio" Target="../media/audio47.wav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9.bin"/><Relationship Id="rId3" Type="http://schemas.openxmlformats.org/officeDocument/2006/relationships/audio" Target="../media/audio1.wav"/><Relationship Id="rId7" Type="http://schemas.openxmlformats.org/officeDocument/2006/relationships/image" Target="../media/image70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69.jpeg"/><Relationship Id="rId5" Type="http://schemas.openxmlformats.org/officeDocument/2006/relationships/audio" Target="../media/audio40.wav"/><Relationship Id="rId4" Type="http://schemas.openxmlformats.org/officeDocument/2006/relationships/audio" Target="../media/audio27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9.wav"/><Relationship Id="rId7" Type="http://schemas.openxmlformats.org/officeDocument/2006/relationships/image" Target="../media/image1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audio" Target="../media/audio21.wav"/><Relationship Id="rId4" Type="http://schemas.openxmlformats.org/officeDocument/2006/relationships/audio" Target="../media/audio20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audio" Target="../media/audio15.wav"/><Relationship Id="rId7" Type="http://schemas.openxmlformats.org/officeDocument/2006/relationships/audio" Target="../media/audio2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4.wav"/><Relationship Id="rId5" Type="http://schemas.openxmlformats.org/officeDocument/2006/relationships/audio" Target="../media/audio23.wav"/><Relationship Id="rId4" Type="http://schemas.openxmlformats.org/officeDocument/2006/relationships/audio" Target="../media/audio2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n setting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4643438" cy="378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 rot="20856318">
            <a:off x="981306" y="572459"/>
            <a:ext cx="234473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 eaLnBrk="1" hangingPunct="1"/>
            <a:r>
              <a:rPr lang="ar-EG" altLang="ar-SA" sz="6000" b="1" dirty="0">
                <a:solidFill>
                  <a:srgbClr val="C00000"/>
                </a:solidFill>
                <a:latin typeface="Arial Unicode MS" pitchFamily="34" charset="-128"/>
                <a:ea typeface="Arial Unicode MS" pitchFamily="34" charset="-128"/>
                <a:cs typeface="Times New Roman" pitchFamily="18" charset="0"/>
              </a:rPr>
              <a:t>الفصل </a:t>
            </a:r>
            <a:r>
              <a:rPr lang="en-US" altLang="ar-SA" sz="6000" b="1" dirty="0">
                <a:solidFill>
                  <a:srgbClr val="C00000"/>
                </a:solidFill>
                <a:latin typeface="Arial Unicode MS" pitchFamily="34" charset="-128"/>
                <a:ea typeface="Arial Unicode MS" pitchFamily="34" charset="-128"/>
                <a:cs typeface="Times New Roman" pitchFamily="18" charset="0"/>
              </a:rPr>
              <a:t>2</a:t>
            </a:r>
            <a:endParaRPr lang="ar-EG" altLang="ar-SA" sz="6000" dirty="0">
              <a:solidFill>
                <a:srgbClr val="C00000"/>
              </a:solidFill>
              <a:latin typeface="Arial Unicode MS" pitchFamily="34" charset="-128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5" name="Regular Pentagon 4"/>
          <p:cNvSpPr/>
          <p:nvPr/>
        </p:nvSpPr>
        <p:spPr>
          <a:xfrm>
            <a:off x="858838" y="4076700"/>
            <a:ext cx="7242175" cy="2012950"/>
          </a:xfrm>
          <a:prstGeom prst="pentagon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gular Pentagon 5"/>
          <p:cNvSpPr/>
          <p:nvPr/>
        </p:nvSpPr>
        <p:spPr>
          <a:xfrm rot="10800000">
            <a:off x="755650" y="4216400"/>
            <a:ext cx="7242175" cy="2011363"/>
          </a:xfrm>
          <a:prstGeom prst="pentagon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gular Pentagon 6"/>
          <p:cNvSpPr/>
          <p:nvPr/>
        </p:nvSpPr>
        <p:spPr>
          <a:xfrm>
            <a:off x="642938" y="4365625"/>
            <a:ext cx="7242175" cy="2011363"/>
          </a:xfrm>
          <a:prstGeom prst="pentagon">
            <a:avLst/>
          </a:prstGeom>
          <a:blipFill>
            <a:blip r:embed="rId7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 descr="HP-Control-Dock-512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435600" y="3213100"/>
            <a:ext cx="2471738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683568" y="4653136"/>
            <a:ext cx="7128792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rtl="1" eaLnBrk="1" hangingPunct="1"/>
            <a:r>
              <a:rPr lang="ar-EG" altLang="ar-SA" sz="4000" b="1" dirty="0">
                <a:solidFill>
                  <a:srgbClr val="2F20EC"/>
                </a:solidFill>
                <a:latin typeface="Times New Roman" pitchFamily="18" charset="0"/>
                <a:cs typeface="Times New Roman" pitchFamily="18" charset="0"/>
              </a:rPr>
              <a:t>التوازي والتعامد</a:t>
            </a:r>
          </a:p>
          <a:p>
            <a:pPr algn="ctr" rtl="1" eaLnBrk="1" hangingPunct="1"/>
            <a:r>
              <a:rPr lang="en-US" sz="3600" b="1" dirty="0" smtClean="0">
                <a:solidFill>
                  <a:srgbClr val="2F20EC"/>
                </a:solidFill>
              </a:rPr>
              <a:t>Parallel And Perpendicular</a:t>
            </a:r>
            <a:endParaRPr lang="ar-EG" altLang="ar-SA" sz="3600" b="1" dirty="0">
              <a:solidFill>
                <a:srgbClr val="2F20E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/>
    <p:sndAc>
      <p:stSnd>
        <p:snd r:embed="rId2" name="0008 - نملة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074 - arcade game points u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074 - arcade game points u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074 - arcade game points u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074 - arcade game points u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074 - arcade game points u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 animBg="1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81"/>
          <p:cNvGrpSpPr>
            <a:grpSpLocks/>
          </p:cNvGrpSpPr>
          <p:nvPr/>
        </p:nvGrpSpPr>
        <p:grpSpPr bwMode="auto">
          <a:xfrm>
            <a:off x="152400" y="228600"/>
            <a:ext cx="3581400" cy="1600200"/>
            <a:chOff x="346" y="336"/>
            <a:chExt cx="4803" cy="3221"/>
          </a:xfrm>
          <a:gradFill flip="none"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circle">
              <a:fillToRect l="100000" b="100000"/>
            </a:path>
            <a:tileRect t="-100000" r="-100000"/>
          </a:gradFill>
        </p:grpSpPr>
        <p:sp>
          <p:nvSpPr>
            <p:cNvPr id="3" name="Freeform 382"/>
            <p:cNvSpPr>
              <a:spLocks/>
            </p:cNvSpPr>
            <p:nvPr/>
          </p:nvSpPr>
          <p:spPr bwMode="auto">
            <a:xfrm>
              <a:off x="346" y="336"/>
              <a:ext cx="3206" cy="3155"/>
            </a:xfrm>
            <a:custGeom>
              <a:avLst/>
              <a:gdLst/>
              <a:ahLst/>
              <a:cxnLst>
                <a:cxn ang="0">
                  <a:pos x="2020" y="3110"/>
                </a:cxn>
                <a:cxn ang="0">
                  <a:pos x="1118" y="2472"/>
                </a:cxn>
                <a:cxn ang="0">
                  <a:pos x="466" y="2411"/>
                </a:cxn>
                <a:cxn ang="0">
                  <a:pos x="466" y="2411"/>
                </a:cxn>
                <a:cxn ang="0">
                  <a:pos x="426" y="1955"/>
                </a:cxn>
                <a:cxn ang="0">
                  <a:pos x="0" y="1707"/>
                </a:cxn>
                <a:cxn ang="0">
                  <a:pos x="466" y="1479"/>
                </a:cxn>
                <a:cxn ang="0">
                  <a:pos x="565" y="1032"/>
                </a:cxn>
                <a:cxn ang="0">
                  <a:pos x="565" y="1022"/>
                </a:cxn>
                <a:cxn ang="0">
                  <a:pos x="565" y="1022"/>
                </a:cxn>
                <a:cxn ang="0">
                  <a:pos x="1616" y="398"/>
                </a:cxn>
                <a:cxn ang="0">
                  <a:pos x="3206" y="0"/>
                </a:cxn>
                <a:cxn ang="0">
                  <a:pos x="2648" y="1013"/>
                </a:cxn>
                <a:cxn ang="0">
                  <a:pos x="1488" y="1122"/>
                </a:cxn>
                <a:cxn ang="0">
                  <a:pos x="2271" y="1984"/>
                </a:cxn>
                <a:cxn ang="0">
                  <a:pos x="2020" y="3110"/>
                </a:cxn>
              </a:cxnLst>
              <a:rect l="0" t="0" r="r" b="b"/>
              <a:pathLst>
                <a:path w="3206" h="3155">
                  <a:moveTo>
                    <a:pt x="2020" y="3110"/>
                  </a:moveTo>
                  <a:cubicBezTo>
                    <a:pt x="1985" y="3155"/>
                    <a:pt x="1558" y="2560"/>
                    <a:pt x="1118" y="2472"/>
                  </a:cubicBezTo>
                  <a:cubicBezTo>
                    <a:pt x="678" y="2384"/>
                    <a:pt x="600" y="2426"/>
                    <a:pt x="466" y="2411"/>
                  </a:cubicBezTo>
                  <a:lnTo>
                    <a:pt x="466" y="2411"/>
                  </a:lnTo>
                  <a:lnTo>
                    <a:pt x="426" y="1955"/>
                  </a:lnTo>
                  <a:lnTo>
                    <a:pt x="0" y="1707"/>
                  </a:lnTo>
                  <a:lnTo>
                    <a:pt x="466" y="1479"/>
                  </a:lnTo>
                  <a:lnTo>
                    <a:pt x="565" y="1032"/>
                  </a:lnTo>
                  <a:lnTo>
                    <a:pt x="565" y="1022"/>
                  </a:lnTo>
                  <a:lnTo>
                    <a:pt x="565" y="1022"/>
                  </a:lnTo>
                  <a:cubicBezTo>
                    <a:pt x="740" y="918"/>
                    <a:pt x="1176" y="568"/>
                    <a:pt x="1616" y="398"/>
                  </a:cubicBezTo>
                  <a:cubicBezTo>
                    <a:pt x="1982" y="248"/>
                    <a:pt x="2879" y="23"/>
                    <a:pt x="3206" y="0"/>
                  </a:cubicBezTo>
                  <a:cubicBezTo>
                    <a:pt x="2923" y="506"/>
                    <a:pt x="2648" y="1013"/>
                    <a:pt x="2648" y="1013"/>
                  </a:cubicBezTo>
                  <a:lnTo>
                    <a:pt x="1488" y="1122"/>
                  </a:lnTo>
                  <a:lnTo>
                    <a:pt x="2271" y="1984"/>
                  </a:lnTo>
                  <a:cubicBezTo>
                    <a:pt x="2360" y="2315"/>
                    <a:pt x="2020" y="3110"/>
                    <a:pt x="2020" y="3110"/>
                  </a:cubicBez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" name="Freeform 383"/>
            <p:cNvSpPr>
              <a:spLocks/>
            </p:cNvSpPr>
            <p:nvPr/>
          </p:nvSpPr>
          <p:spPr bwMode="auto">
            <a:xfrm>
              <a:off x="1827" y="344"/>
              <a:ext cx="3322" cy="3213"/>
            </a:xfrm>
            <a:custGeom>
              <a:avLst/>
              <a:gdLst/>
              <a:ahLst/>
              <a:cxnLst>
                <a:cxn ang="0">
                  <a:pos x="670" y="260"/>
                </a:cxn>
                <a:cxn ang="0">
                  <a:pos x="440" y="214"/>
                </a:cxn>
                <a:cxn ang="0">
                  <a:pos x="348" y="0"/>
                </a:cxn>
                <a:cxn ang="0">
                  <a:pos x="234" y="204"/>
                </a:cxn>
                <a:cxn ang="0">
                  <a:pos x="0" y="226"/>
                </a:cxn>
                <a:cxn ang="0">
                  <a:pos x="160" y="398"/>
                </a:cxn>
                <a:cxn ang="0">
                  <a:pos x="108" y="626"/>
                </a:cxn>
                <a:cxn ang="0">
                  <a:pos x="320" y="528"/>
                </a:cxn>
                <a:cxn ang="0">
                  <a:pos x="522" y="648"/>
                </a:cxn>
                <a:cxn ang="0">
                  <a:pos x="494" y="416"/>
                </a:cxn>
                <a:cxn ang="0">
                  <a:pos x="670" y="260"/>
                </a:cxn>
              </a:cxnLst>
              <a:rect l="0" t="0" r="r" b="b"/>
              <a:pathLst>
                <a:path w="670" h="648">
                  <a:moveTo>
                    <a:pt x="670" y="260"/>
                  </a:moveTo>
                  <a:lnTo>
                    <a:pt x="440" y="214"/>
                  </a:lnTo>
                  <a:lnTo>
                    <a:pt x="348" y="0"/>
                  </a:lnTo>
                  <a:lnTo>
                    <a:pt x="234" y="204"/>
                  </a:lnTo>
                  <a:lnTo>
                    <a:pt x="0" y="226"/>
                  </a:lnTo>
                  <a:lnTo>
                    <a:pt x="160" y="398"/>
                  </a:lnTo>
                  <a:lnTo>
                    <a:pt x="108" y="626"/>
                  </a:lnTo>
                  <a:lnTo>
                    <a:pt x="320" y="528"/>
                  </a:lnTo>
                  <a:lnTo>
                    <a:pt x="522" y="648"/>
                  </a:lnTo>
                  <a:lnTo>
                    <a:pt x="494" y="416"/>
                  </a:lnTo>
                  <a:lnTo>
                    <a:pt x="670" y="260"/>
                  </a:ln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Line 384"/>
            <p:cNvSpPr>
              <a:spLocks noChangeShapeType="1"/>
            </p:cNvSpPr>
            <p:nvPr/>
          </p:nvSpPr>
          <p:spPr bwMode="auto">
            <a:xfrm>
              <a:off x="2994" y="1349"/>
              <a:ext cx="5" cy="4"/>
            </a:xfrm>
            <a:prstGeom prst="line">
              <a:avLst/>
            </a:prstGeom>
            <a:grpFill/>
            <a:ln w="19050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Line 385"/>
            <p:cNvSpPr>
              <a:spLocks noChangeShapeType="1"/>
            </p:cNvSpPr>
            <p:nvPr/>
          </p:nvSpPr>
          <p:spPr bwMode="auto">
            <a:xfrm>
              <a:off x="812" y="1815"/>
              <a:ext cx="5" cy="5"/>
            </a:xfrm>
            <a:prstGeom prst="line">
              <a:avLst/>
            </a:prstGeom>
            <a:grpFill/>
            <a:ln w="19050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Freeform 386"/>
            <p:cNvSpPr>
              <a:spLocks/>
            </p:cNvSpPr>
            <p:nvPr/>
          </p:nvSpPr>
          <p:spPr bwMode="auto">
            <a:xfrm>
              <a:off x="346" y="1458"/>
              <a:ext cx="2271" cy="862"/>
            </a:xfrm>
            <a:custGeom>
              <a:avLst/>
              <a:gdLst/>
              <a:ahLst/>
              <a:cxnLst>
                <a:cxn ang="0">
                  <a:pos x="426" y="842"/>
                </a:cxn>
                <a:cxn ang="0">
                  <a:pos x="426" y="842"/>
                </a:cxn>
                <a:cxn ang="0">
                  <a:pos x="1150" y="743"/>
                </a:cxn>
                <a:cxn ang="0">
                  <a:pos x="2271" y="862"/>
                </a:cxn>
                <a:cxn ang="0">
                  <a:pos x="1488" y="0"/>
                </a:cxn>
                <a:cxn ang="0">
                  <a:pos x="1488" y="0"/>
                </a:cxn>
                <a:cxn ang="0">
                  <a:pos x="622" y="262"/>
                </a:cxn>
                <a:cxn ang="0">
                  <a:pos x="0" y="585"/>
                </a:cxn>
                <a:cxn ang="0">
                  <a:pos x="426" y="842"/>
                </a:cxn>
              </a:cxnLst>
              <a:rect l="0" t="0" r="r" b="b"/>
              <a:pathLst>
                <a:path w="2271" h="862">
                  <a:moveTo>
                    <a:pt x="426" y="842"/>
                  </a:moveTo>
                  <a:lnTo>
                    <a:pt x="426" y="842"/>
                  </a:lnTo>
                  <a:cubicBezTo>
                    <a:pt x="547" y="826"/>
                    <a:pt x="843" y="740"/>
                    <a:pt x="1150" y="743"/>
                  </a:cubicBezTo>
                  <a:cubicBezTo>
                    <a:pt x="1457" y="746"/>
                    <a:pt x="2230" y="838"/>
                    <a:pt x="2271" y="862"/>
                  </a:cubicBezTo>
                  <a:cubicBezTo>
                    <a:pt x="1879" y="431"/>
                    <a:pt x="1488" y="0"/>
                    <a:pt x="1488" y="0"/>
                  </a:cubicBezTo>
                  <a:lnTo>
                    <a:pt x="1488" y="0"/>
                  </a:lnTo>
                  <a:cubicBezTo>
                    <a:pt x="1344" y="44"/>
                    <a:pt x="870" y="165"/>
                    <a:pt x="622" y="262"/>
                  </a:cubicBezTo>
                  <a:cubicBezTo>
                    <a:pt x="374" y="359"/>
                    <a:pt x="14" y="566"/>
                    <a:pt x="0" y="585"/>
                  </a:cubicBezTo>
                  <a:cubicBezTo>
                    <a:pt x="213" y="713"/>
                    <a:pt x="426" y="842"/>
                    <a:pt x="426" y="842"/>
                  </a:cubicBez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267" name="Rectangle 1"/>
          <p:cNvSpPr>
            <a:spLocks noChangeArrowheads="1"/>
          </p:cNvSpPr>
          <p:nvPr/>
        </p:nvSpPr>
        <p:spPr bwMode="auto">
          <a:xfrm>
            <a:off x="1795463" y="739775"/>
            <a:ext cx="11731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4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مثال</a:t>
            </a:r>
            <a:r>
              <a:rPr lang="en-US" altLang="ar-SA" sz="4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ar-EG" altLang="ar-SA" sz="44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8" name="Picture 3"/>
          <p:cNvPicPr>
            <a:picLocks noChangeAspect="1"/>
          </p:cNvPicPr>
          <p:nvPr/>
        </p:nvPicPr>
        <p:blipFill>
          <a:blip r:embed="rId4" cstate="print">
            <a:lum contrast="34000"/>
          </a:blip>
          <a:srcRect/>
          <a:stretch>
            <a:fillRect/>
          </a:stretch>
        </p:blipFill>
        <p:spPr bwMode="auto">
          <a:xfrm>
            <a:off x="228600" y="1981200"/>
            <a:ext cx="8763000" cy="480060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11271" name="Picture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6492656" y="0"/>
            <a:ext cx="2233613" cy="22336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1995488" y="2362200"/>
            <a:ext cx="51673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معادلة المستقيم بصيغة الميل والمقطع</a:t>
            </a:r>
            <a:endParaRPr lang="ar-EG" altLang="ar-SA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صورة 16" descr="صورة22.gif"/>
          <p:cNvPicPr>
            <a:picLocks noChangeAspect="1"/>
          </p:cNvPicPr>
          <p:nvPr/>
        </p:nvPicPr>
        <p:blipFill>
          <a:blip r:embed="rId6" cstate="print">
            <a:lum bright="-54000" contrast="2000"/>
          </a:blip>
          <a:stretch>
            <a:fillRect/>
          </a:stretch>
        </p:blipFill>
        <p:spPr>
          <a:xfrm>
            <a:off x="838200" y="3581400"/>
            <a:ext cx="7296705" cy="2287855"/>
          </a:xfrm>
          <a:prstGeom prst="rect">
            <a:avLst/>
          </a:prstGeom>
        </p:spPr>
      </p:pic>
    </p:spTree>
  </p:cSld>
  <p:clrMapOvr>
    <a:masterClrMapping/>
  </p:clrMapOvr>
  <p:transition>
    <p:wipe/>
    <p:sndAc>
      <p:stSnd>
        <p:snd r:embed="rId2" name="0008 - نملة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81"/>
          <p:cNvGrpSpPr>
            <a:grpSpLocks/>
          </p:cNvGrpSpPr>
          <p:nvPr/>
        </p:nvGrpSpPr>
        <p:grpSpPr bwMode="auto">
          <a:xfrm>
            <a:off x="152400" y="228600"/>
            <a:ext cx="3581400" cy="1600200"/>
            <a:chOff x="346" y="336"/>
            <a:chExt cx="4803" cy="3221"/>
          </a:xfrm>
          <a:gradFill flip="none"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circle">
              <a:fillToRect l="100000" b="100000"/>
            </a:path>
            <a:tileRect t="-100000" r="-100000"/>
          </a:gradFill>
        </p:grpSpPr>
        <p:sp>
          <p:nvSpPr>
            <p:cNvPr id="3" name="Freeform 382"/>
            <p:cNvSpPr>
              <a:spLocks/>
            </p:cNvSpPr>
            <p:nvPr/>
          </p:nvSpPr>
          <p:spPr bwMode="auto">
            <a:xfrm>
              <a:off x="346" y="336"/>
              <a:ext cx="3206" cy="3155"/>
            </a:xfrm>
            <a:custGeom>
              <a:avLst/>
              <a:gdLst/>
              <a:ahLst/>
              <a:cxnLst>
                <a:cxn ang="0">
                  <a:pos x="2020" y="3110"/>
                </a:cxn>
                <a:cxn ang="0">
                  <a:pos x="1118" y="2472"/>
                </a:cxn>
                <a:cxn ang="0">
                  <a:pos x="466" y="2411"/>
                </a:cxn>
                <a:cxn ang="0">
                  <a:pos x="466" y="2411"/>
                </a:cxn>
                <a:cxn ang="0">
                  <a:pos x="426" y="1955"/>
                </a:cxn>
                <a:cxn ang="0">
                  <a:pos x="0" y="1707"/>
                </a:cxn>
                <a:cxn ang="0">
                  <a:pos x="466" y="1479"/>
                </a:cxn>
                <a:cxn ang="0">
                  <a:pos x="565" y="1032"/>
                </a:cxn>
                <a:cxn ang="0">
                  <a:pos x="565" y="1022"/>
                </a:cxn>
                <a:cxn ang="0">
                  <a:pos x="565" y="1022"/>
                </a:cxn>
                <a:cxn ang="0">
                  <a:pos x="1616" y="398"/>
                </a:cxn>
                <a:cxn ang="0">
                  <a:pos x="3206" y="0"/>
                </a:cxn>
                <a:cxn ang="0">
                  <a:pos x="2648" y="1013"/>
                </a:cxn>
                <a:cxn ang="0">
                  <a:pos x="1488" y="1122"/>
                </a:cxn>
                <a:cxn ang="0">
                  <a:pos x="2271" y="1984"/>
                </a:cxn>
                <a:cxn ang="0">
                  <a:pos x="2020" y="3110"/>
                </a:cxn>
              </a:cxnLst>
              <a:rect l="0" t="0" r="r" b="b"/>
              <a:pathLst>
                <a:path w="3206" h="3155">
                  <a:moveTo>
                    <a:pt x="2020" y="3110"/>
                  </a:moveTo>
                  <a:cubicBezTo>
                    <a:pt x="1985" y="3155"/>
                    <a:pt x="1558" y="2560"/>
                    <a:pt x="1118" y="2472"/>
                  </a:cubicBezTo>
                  <a:cubicBezTo>
                    <a:pt x="678" y="2384"/>
                    <a:pt x="600" y="2426"/>
                    <a:pt x="466" y="2411"/>
                  </a:cubicBezTo>
                  <a:lnTo>
                    <a:pt x="466" y="2411"/>
                  </a:lnTo>
                  <a:lnTo>
                    <a:pt x="426" y="1955"/>
                  </a:lnTo>
                  <a:lnTo>
                    <a:pt x="0" y="1707"/>
                  </a:lnTo>
                  <a:lnTo>
                    <a:pt x="466" y="1479"/>
                  </a:lnTo>
                  <a:lnTo>
                    <a:pt x="565" y="1032"/>
                  </a:lnTo>
                  <a:lnTo>
                    <a:pt x="565" y="1022"/>
                  </a:lnTo>
                  <a:lnTo>
                    <a:pt x="565" y="1022"/>
                  </a:lnTo>
                  <a:cubicBezTo>
                    <a:pt x="740" y="918"/>
                    <a:pt x="1176" y="568"/>
                    <a:pt x="1616" y="398"/>
                  </a:cubicBezTo>
                  <a:cubicBezTo>
                    <a:pt x="1982" y="248"/>
                    <a:pt x="2879" y="23"/>
                    <a:pt x="3206" y="0"/>
                  </a:cubicBezTo>
                  <a:cubicBezTo>
                    <a:pt x="2923" y="506"/>
                    <a:pt x="2648" y="1013"/>
                    <a:pt x="2648" y="1013"/>
                  </a:cubicBezTo>
                  <a:lnTo>
                    <a:pt x="1488" y="1122"/>
                  </a:lnTo>
                  <a:lnTo>
                    <a:pt x="2271" y="1984"/>
                  </a:lnTo>
                  <a:cubicBezTo>
                    <a:pt x="2360" y="2315"/>
                    <a:pt x="2020" y="3110"/>
                    <a:pt x="2020" y="3110"/>
                  </a:cubicBez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" name="Freeform 383"/>
            <p:cNvSpPr>
              <a:spLocks/>
            </p:cNvSpPr>
            <p:nvPr/>
          </p:nvSpPr>
          <p:spPr bwMode="auto">
            <a:xfrm>
              <a:off x="1827" y="344"/>
              <a:ext cx="3322" cy="3213"/>
            </a:xfrm>
            <a:custGeom>
              <a:avLst/>
              <a:gdLst/>
              <a:ahLst/>
              <a:cxnLst>
                <a:cxn ang="0">
                  <a:pos x="670" y="260"/>
                </a:cxn>
                <a:cxn ang="0">
                  <a:pos x="440" y="214"/>
                </a:cxn>
                <a:cxn ang="0">
                  <a:pos x="348" y="0"/>
                </a:cxn>
                <a:cxn ang="0">
                  <a:pos x="234" y="204"/>
                </a:cxn>
                <a:cxn ang="0">
                  <a:pos x="0" y="226"/>
                </a:cxn>
                <a:cxn ang="0">
                  <a:pos x="160" y="398"/>
                </a:cxn>
                <a:cxn ang="0">
                  <a:pos x="108" y="626"/>
                </a:cxn>
                <a:cxn ang="0">
                  <a:pos x="320" y="528"/>
                </a:cxn>
                <a:cxn ang="0">
                  <a:pos x="522" y="648"/>
                </a:cxn>
                <a:cxn ang="0">
                  <a:pos x="494" y="416"/>
                </a:cxn>
                <a:cxn ang="0">
                  <a:pos x="670" y="260"/>
                </a:cxn>
              </a:cxnLst>
              <a:rect l="0" t="0" r="r" b="b"/>
              <a:pathLst>
                <a:path w="670" h="648">
                  <a:moveTo>
                    <a:pt x="670" y="260"/>
                  </a:moveTo>
                  <a:lnTo>
                    <a:pt x="440" y="214"/>
                  </a:lnTo>
                  <a:lnTo>
                    <a:pt x="348" y="0"/>
                  </a:lnTo>
                  <a:lnTo>
                    <a:pt x="234" y="204"/>
                  </a:lnTo>
                  <a:lnTo>
                    <a:pt x="0" y="226"/>
                  </a:lnTo>
                  <a:lnTo>
                    <a:pt x="160" y="398"/>
                  </a:lnTo>
                  <a:lnTo>
                    <a:pt x="108" y="626"/>
                  </a:lnTo>
                  <a:lnTo>
                    <a:pt x="320" y="528"/>
                  </a:lnTo>
                  <a:lnTo>
                    <a:pt x="522" y="648"/>
                  </a:lnTo>
                  <a:lnTo>
                    <a:pt x="494" y="416"/>
                  </a:lnTo>
                  <a:lnTo>
                    <a:pt x="670" y="260"/>
                  </a:ln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Line 384"/>
            <p:cNvSpPr>
              <a:spLocks noChangeShapeType="1"/>
            </p:cNvSpPr>
            <p:nvPr/>
          </p:nvSpPr>
          <p:spPr bwMode="auto">
            <a:xfrm>
              <a:off x="2994" y="1349"/>
              <a:ext cx="5" cy="4"/>
            </a:xfrm>
            <a:prstGeom prst="line">
              <a:avLst/>
            </a:prstGeom>
            <a:grpFill/>
            <a:ln w="19050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Line 385"/>
            <p:cNvSpPr>
              <a:spLocks noChangeShapeType="1"/>
            </p:cNvSpPr>
            <p:nvPr/>
          </p:nvSpPr>
          <p:spPr bwMode="auto">
            <a:xfrm>
              <a:off x="812" y="1815"/>
              <a:ext cx="5" cy="5"/>
            </a:xfrm>
            <a:prstGeom prst="line">
              <a:avLst/>
            </a:prstGeom>
            <a:grpFill/>
            <a:ln w="19050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Freeform 386"/>
            <p:cNvSpPr>
              <a:spLocks/>
            </p:cNvSpPr>
            <p:nvPr/>
          </p:nvSpPr>
          <p:spPr bwMode="auto">
            <a:xfrm>
              <a:off x="346" y="1458"/>
              <a:ext cx="2271" cy="862"/>
            </a:xfrm>
            <a:custGeom>
              <a:avLst/>
              <a:gdLst/>
              <a:ahLst/>
              <a:cxnLst>
                <a:cxn ang="0">
                  <a:pos x="426" y="842"/>
                </a:cxn>
                <a:cxn ang="0">
                  <a:pos x="426" y="842"/>
                </a:cxn>
                <a:cxn ang="0">
                  <a:pos x="1150" y="743"/>
                </a:cxn>
                <a:cxn ang="0">
                  <a:pos x="2271" y="862"/>
                </a:cxn>
                <a:cxn ang="0">
                  <a:pos x="1488" y="0"/>
                </a:cxn>
                <a:cxn ang="0">
                  <a:pos x="1488" y="0"/>
                </a:cxn>
                <a:cxn ang="0">
                  <a:pos x="622" y="262"/>
                </a:cxn>
                <a:cxn ang="0">
                  <a:pos x="0" y="585"/>
                </a:cxn>
                <a:cxn ang="0">
                  <a:pos x="426" y="842"/>
                </a:cxn>
              </a:cxnLst>
              <a:rect l="0" t="0" r="r" b="b"/>
              <a:pathLst>
                <a:path w="2271" h="862">
                  <a:moveTo>
                    <a:pt x="426" y="842"/>
                  </a:moveTo>
                  <a:lnTo>
                    <a:pt x="426" y="842"/>
                  </a:lnTo>
                  <a:cubicBezTo>
                    <a:pt x="547" y="826"/>
                    <a:pt x="843" y="740"/>
                    <a:pt x="1150" y="743"/>
                  </a:cubicBezTo>
                  <a:cubicBezTo>
                    <a:pt x="1457" y="746"/>
                    <a:pt x="2230" y="838"/>
                    <a:pt x="2271" y="862"/>
                  </a:cubicBezTo>
                  <a:cubicBezTo>
                    <a:pt x="1879" y="431"/>
                    <a:pt x="1488" y="0"/>
                    <a:pt x="1488" y="0"/>
                  </a:cubicBezTo>
                  <a:lnTo>
                    <a:pt x="1488" y="0"/>
                  </a:lnTo>
                  <a:cubicBezTo>
                    <a:pt x="1344" y="44"/>
                    <a:pt x="870" y="165"/>
                    <a:pt x="622" y="262"/>
                  </a:cubicBezTo>
                  <a:cubicBezTo>
                    <a:pt x="374" y="359"/>
                    <a:pt x="14" y="566"/>
                    <a:pt x="0" y="585"/>
                  </a:cubicBezTo>
                  <a:cubicBezTo>
                    <a:pt x="213" y="713"/>
                    <a:pt x="426" y="842"/>
                    <a:pt x="426" y="842"/>
                  </a:cubicBez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291" name="Rectangle 1"/>
          <p:cNvSpPr>
            <a:spLocks noChangeArrowheads="1"/>
          </p:cNvSpPr>
          <p:nvPr/>
        </p:nvSpPr>
        <p:spPr bwMode="auto">
          <a:xfrm>
            <a:off x="1795463" y="739775"/>
            <a:ext cx="11763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4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مثال</a:t>
            </a:r>
            <a:r>
              <a:rPr lang="en-US" altLang="ar-SA" sz="4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ar-EG" altLang="ar-SA" sz="44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2" name="Picture 3"/>
          <p:cNvPicPr>
            <a:picLocks noChangeAspect="1"/>
          </p:cNvPicPr>
          <p:nvPr/>
        </p:nvPicPr>
        <p:blipFill>
          <a:blip r:embed="rId5" cstate="print">
            <a:lum contrast="34000"/>
          </a:blip>
          <a:srcRect/>
          <a:stretch>
            <a:fillRect/>
          </a:stretch>
        </p:blipFill>
        <p:spPr bwMode="auto">
          <a:xfrm>
            <a:off x="228600" y="1981200"/>
            <a:ext cx="8763000" cy="480060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4876800" y="3505200"/>
            <a:ext cx="3352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rtl="1" eaLnBrk="1" hangingPunct="1"/>
            <a:r>
              <a:rPr lang="ar-EG" altLang="ar-SA" sz="4000" b="1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تحقق من فهمك</a:t>
            </a:r>
            <a:endParaRPr lang="en-US" altLang="ar-SA" sz="4000">
              <a:solidFill>
                <a:srgbClr val="99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18"/>
          <p:cNvGrpSpPr>
            <a:grpSpLocks/>
          </p:cNvGrpSpPr>
          <p:nvPr/>
        </p:nvGrpSpPr>
        <p:grpSpPr bwMode="auto">
          <a:xfrm>
            <a:off x="685800" y="4602160"/>
            <a:ext cx="7772400" cy="1417640"/>
            <a:chOff x="685800" y="4602540"/>
            <a:chExt cx="7772400" cy="1417832"/>
          </a:xfrm>
        </p:grpSpPr>
        <p:sp>
          <p:nvSpPr>
            <p:cNvPr id="12296" name="Rectangle 11"/>
            <p:cNvSpPr>
              <a:spLocks noChangeArrowheads="1"/>
            </p:cNvSpPr>
            <p:nvPr/>
          </p:nvSpPr>
          <p:spPr bwMode="auto">
            <a:xfrm>
              <a:off x="685800" y="4602540"/>
              <a:ext cx="7772400" cy="1077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514350" indent="-514350" algn="ctr" rtl="1" eaLnBrk="1" hangingPunct="1"/>
              <a:r>
                <a:rPr lang="en-US" altLang="ar-SA" sz="3200" b="1" dirty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ar-EG" altLang="ar-SA" sz="3200" b="1" dirty="0" err="1">
                  <a:latin typeface="Times New Roman" pitchFamily="18" charset="0"/>
                  <a:cs typeface="Times New Roman" pitchFamily="18" charset="0"/>
                </a:rPr>
                <a:t>.</a:t>
              </a:r>
              <a:r>
                <a:rPr lang="ar-EG" altLang="ar-SA" sz="3200" b="1" dirty="0">
                  <a:latin typeface="Times New Roman" pitchFamily="18" charset="0"/>
                  <a:cs typeface="Times New Roman" pitchFamily="18" charset="0"/>
                </a:rPr>
                <a:t> اكتب بصيغة الميل والمقطع معادلة المستقيم الذي ميله </a:t>
              </a:r>
              <a:r>
                <a:rPr lang="en-US" altLang="ar-SA" sz="2800" b="1" u="sng" dirty="0" smtClean="0">
                  <a:latin typeface="Times New Roman" pitchFamily="18" charset="0"/>
                  <a:cs typeface="Times New Roman" pitchFamily="18" charset="0"/>
                </a:rPr>
                <a:t>1 </a:t>
              </a:r>
              <a:r>
                <a:rPr lang="ar-EG" altLang="ar-SA" sz="3200" b="1" dirty="0" smtClean="0">
                  <a:latin typeface="Times New Roman" pitchFamily="18" charset="0"/>
                  <a:cs typeface="Times New Roman" pitchFamily="18" charset="0"/>
                </a:rPr>
                <a:t>، </a:t>
              </a:r>
              <a:r>
                <a:rPr lang="ar-EG" altLang="ar-SA" sz="3200" b="1" dirty="0">
                  <a:latin typeface="Times New Roman" pitchFamily="18" charset="0"/>
                  <a:cs typeface="Times New Roman" pitchFamily="18" charset="0"/>
                </a:rPr>
                <a:t>ومقطع المحور </a:t>
              </a:r>
              <a:r>
                <a:rPr lang="en-US" altLang="ar-SA" sz="3200" b="1" dirty="0"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lang="ar-EG" altLang="ar-SA" sz="3200" b="1" dirty="0">
                  <a:latin typeface="Times New Roman" pitchFamily="18" charset="0"/>
                  <a:cs typeface="Times New Roman" pitchFamily="18" charset="0"/>
                </a:rPr>
                <a:t> له </a:t>
              </a:r>
              <a:r>
                <a:rPr lang="en-US" altLang="ar-SA" sz="3200" b="1" dirty="0">
                  <a:latin typeface="Times New Roman" pitchFamily="18" charset="0"/>
                  <a:cs typeface="Times New Roman" pitchFamily="18" charset="0"/>
                </a:rPr>
                <a:t>8</a:t>
              </a:r>
              <a:r>
                <a:rPr lang="ar-EG" altLang="ar-SA" sz="3200" b="1" dirty="0">
                  <a:latin typeface="Times New Roman" pitchFamily="18" charset="0"/>
                  <a:cs typeface="Times New Roman" pitchFamily="18" charset="0"/>
                </a:rPr>
                <a:t>، ثم مثله </a:t>
              </a:r>
              <a:r>
                <a:rPr lang="ar-EG" altLang="ar-SA" sz="3200" b="1" dirty="0" err="1">
                  <a:latin typeface="Times New Roman" pitchFamily="18" charset="0"/>
                  <a:cs typeface="Times New Roman" pitchFamily="18" charset="0"/>
                </a:rPr>
                <a:t>بيانياً.</a:t>
              </a:r>
              <a:r>
                <a:rPr lang="ar-EG" altLang="ar-SA" sz="3200" b="1" dirty="0"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  <p:sp>
          <p:nvSpPr>
            <p:cNvPr id="12297" name="TextBox 17"/>
            <p:cNvSpPr txBox="1">
              <a:spLocks noChangeArrowheads="1"/>
            </p:cNvSpPr>
            <p:nvPr/>
          </p:nvSpPr>
          <p:spPr bwMode="auto">
            <a:xfrm>
              <a:off x="6629400" y="5497081"/>
              <a:ext cx="364202" cy="523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rtl="1" eaLnBrk="1" hangingPunct="1"/>
              <a:r>
                <a:rPr lang="en-US" altLang="ar-SA" sz="2800" b="1" dirty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ar-EG" altLang="ar-SA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995488" y="2362200"/>
            <a:ext cx="51673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معادلة المستقيم بصيغة الميل والمقطع</a:t>
            </a:r>
            <a:endParaRPr lang="ar-EG" altLang="ar-SA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/>
    <p:sndAc>
      <p:stSnd>
        <p:snd r:embed="rId2" name="0008 - نملة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199 - tap sou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2000" y="2590800"/>
            <a:ext cx="4267200" cy="3208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9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graphicFrame>
        <p:nvGraphicFramePr>
          <p:cNvPr id="13318" name="Object 6"/>
          <p:cNvGraphicFramePr>
            <a:graphicFrameLocks noChangeAspect="1"/>
          </p:cNvGraphicFramePr>
          <p:nvPr/>
        </p:nvGraphicFramePr>
        <p:xfrm>
          <a:off x="5257800" y="381000"/>
          <a:ext cx="3429000" cy="827690"/>
        </p:xfrm>
        <a:graphic>
          <a:graphicData uri="http://schemas.openxmlformats.org/presentationml/2006/ole">
            <p:oleObj spid="_x0000_s13318" r:id="rId7" imgW="1104421" imgH="266584" progId="">
              <p:embed/>
            </p:oleObj>
          </a:graphicData>
        </a:graphic>
      </p:graphicFrame>
      <p:sp>
        <p:nvSpPr>
          <p:cNvPr id="13320" name="Rectangle 8"/>
          <p:cNvSpPr>
            <a:spLocks noChangeArrowheads="1"/>
          </p:cNvSpPr>
          <p:nvPr/>
        </p:nvSpPr>
        <p:spPr bwMode="auto">
          <a:xfrm>
            <a:off x="0" y="266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grpSp>
        <p:nvGrpSpPr>
          <p:cNvPr id="12" name="مجموعة 11"/>
          <p:cNvGrpSpPr/>
          <p:nvPr/>
        </p:nvGrpSpPr>
        <p:grpSpPr>
          <a:xfrm>
            <a:off x="5943600" y="1295400"/>
            <a:ext cx="2600392" cy="925195"/>
            <a:chOff x="6172200" y="1219200"/>
            <a:chExt cx="2600392" cy="925195"/>
          </a:xfrm>
        </p:grpSpPr>
        <p:graphicFrame>
          <p:nvGraphicFramePr>
            <p:cNvPr id="13321" name="Object 9"/>
            <p:cNvGraphicFramePr>
              <a:graphicFrameLocks noChangeAspect="1"/>
            </p:cNvGraphicFramePr>
            <p:nvPr/>
          </p:nvGraphicFramePr>
          <p:xfrm>
            <a:off x="7239000" y="1219200"/>
            <a:ext cx="372562" cy="925195"/>
          </p:xfrm>
          <a:graphic>
            <a:graphicData uri="http://schemas.openxmlformats.org/presentationml/2006/ole">
              <p:oleObj spid="_x0000_s13321" r:id="rId8" imgW="190417" imgH="469696" progId="">
                <p:embed/>
              </p:oleObj>
            </a:graphicData>
          </a:graphic>
        </p:graphicFrame>
        <p:sp>
          <p:nvSpPr>
            <p:cNvPr id="13323" name="Rectangle 11"/>
            <p:cNvSpPr>
              <a:spLocks noChangeArrowheads="1"/>
            </p:cNvSpPr>
            <p:nvPr/>
          </p:nvSpPr>
          <p:spPr bwMode="auto">
            <a:xfrm>
              <a:off x="6172200" y="1371600"/>
              <a:ext cx="2600392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rtl="1"/>
              <a:r>
                <a:rPr lang="en-US" sz="3200" b="1" i="1" dirty="0">
                  <a:solidFill>
                    <a:srgbClr val="0033CC"/>
                  </a:solidFill>
                </a:rPr>
                <a:t>y  = </a:t>
              </a:r>
              <a:r>
                <a:rPr lang="en-US" sz="3200" b="1" i="1" dirty="0" smtClean="0">
                  <a:solidFill>
                    <a:srgbClr val="0033CC"/>
                  </a:solidFill>
                </a:rPr>
                <a:t>     x </a:t>
              </a:r>
              <a:r>
                <a:rPr lang="en-US" sz="3200" b="1" i="1" dirty="0">
                  <a:solidFill>
                    <a:srgbClr val="0033CC"/>
                  </a:solidFill>
                </a:rPr>
                <a:t>+ 8</a:t>
              </a:r>
              <a:r>
                <a:rPr lang="ar-EG" sz="3200" b="1" i="1" dirty="0">
                  <a:solidFill>
                    <a:srgbClr val="0033CC"/>
                  </a:solidFill>
                </a:rPr>
                <a:t> </a:t>
              </a:r>
              <a:endParaRPr lang="en-US" sz="3200" dirty="0">
                <a:solidFill>
                  <a:srgbClr val="0033CC"/>
                </a:solidFill>
              </a:endParaRPr>
            </a:p>
          </p:txBody>
        </p:sp>
      </p:grpSp>
    </p:spTree>
  </p:cSld>
  <p:clrMapOvr>
    <a:masterClrMapping/>
  </p:clrMapOvr>
  <p:transition>
    <p:wipe/>
    <p:sndAc>
      <p:stSnd>
        <p:snd r:embed="rId3" name="0008 - نملة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381000" y="1828800"/>
            <a:ext cx="8382000" cy="4191000"/>
            <a:chOff x="381000" y="1828800"/>
            <a:chExt cx="8382000" cy="4191000"/>
          </a:xfrm>
        </p:grpSpPr>
        <p:sp>
          <p:nvSpPr>
            <p:cNvPr id="7" name="Rounded Rectangle 6"/>
            <p:cNvSpPr/>
            <p:nvPr/>
          </p:nvSpPr>
          <p:spPr>
            <a:xfrm>
              <a:off x="482600" y="2057400"/>
              <a:ext cx="8153400" cy="3657600"/>
            </a:xfrm>
            <a:prstGeom prst="roundRect">
              <a:avLst>
                <a:gd name="adj" fmla="val 5865"/>
              </a:avLst>
            </a:prstGeom>
            <a:solidFill>
              <a:schemeClr val="bg1"/>
            </a:solidFill>
            <a:ln w="117475">
              <a:gradFill>
                <a:gsLst>
                  <a:gs pos="0">
                    <a:srgbClr val="FFFFFF"/>
                  </a:gs>
                  <a:gs pos="16000">
                    <a:srgbClr val="1F1F1F"/>
                  </a:gs>
                  <a:gs pos="17999">
                    <a:srgbClr val="FFFFFF"/>
                  </a:gs>
                  <a:gs pos="42000">
                    <a:srgbClr val="636363"/>
                  </a:gs>
                  <a:gs pos="53000">
                    <a:srgbClr val="CFCFCF"/>
                  </a:gs>
                  <a:gs pos="66000">
                    <a:srgbClr val="CFCFCF"/>
                  </a:gs>
                  <a:gs pos="75999">
                    <a:srgbClr val="1F1F1F"/>
                  </a:gs>
                  <a:gs pos="78999">
                    <a:srgbClr val="FFFFFF"/>
                  </a:gs>
                  <a:gs pos="100000">
                    <a:srgbClr val="7F7F7F"/>
                  </a:gs>
                </a:gsLst>
                <a:lin ang="5400000" scaled="0"/>
              </a:gra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381000" y="1828800"/>
              <a:ext cx="8382000" cy="60960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81000" y="5410200"/>
              <a:ext cx="8382000" cy="60960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609600" y="3048000"/>
            <a:ext cx="8001000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rtl="1" eaLnBrk="1" hangingPunct="1"/>
            <a:r>
              <a:rPr lang="ar-EG" altLang="ar-SA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التعويض بإحداثيات سالبة </a:t>
            </a:r>
            <a:r>
              <a:rPr lang="ar-EG" altLang="ar-SA" sz="4400" b="1" dirty="0">
                <a:latin typeface="Times New Roman" pitchFamily="18" charset="0"/>
                <a:cs typeface="Times New Roman" pitchFamily="18" charset="0"/>
              </a:rPr>
              <a:t>عند التعويض بإحداثيات سالبة، استعمل الأقواس لتتجنب الوقوع في أخطاء الإشارات.</a:t>
            </a:r>
            <a:endParaRPr lang="ar-EG" altLang="ar-SA" sz="4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621"/>
          <p:cNvGrpSpPr>
            <a:grpSpLocks/>
          </p:cNvGrpSpPr>
          <p:nvPr/>
        </p:nvGrpSpPr>
        <p:grpSpPr bwMode="auto">
          <a:xfrm>
            <a:off x="6959600" y="1276350"/>
            <a:ext cx="1727200" cy="1390650"/>
            <a:chOff x="1699" y="1630"/>
            <a:chExt cx="978" cy="787"/>
          </a:xfr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6200000" scaled="1"/>
            <a:tileRect/>
          </a:gradFill>
        </p:grpSpPr>
        <p:sp>
          <p:nvSpPr>
            <p:cNvPr id="3" name="Freeform 622"/>
            <p:cNvSpPr>
              <a:spLocks/>
            </p:cNvSpPr>
            <p:nvPr/>
          </p:nvSpPr>
          <p:spPr bwMode="auto">
            <a:xfrm>
              <a:off x="1699" y="1630"/>
              <a:ext cx="978" cy="787"/>
            </a:xfrm>
            <a:custGeom>
              <a:avLst/>
              <a:gdLst>
                <a:gd name="T0" fmla="*/ 56 w 878"/>
                <a:gd name="T1" fmla="*/ 566 h 706"/>
                <a:gd name="T2" fmla="*/ 0 w 878"/>
                <a:gd name="T3" fmla="*/ 360 h 706"/>
                <a:gd name="T4" fmla="*/ 52 w 878"/>
                <a:gd name="T5" fmla="*/ 144 h 706"/>
                <a:gd name="T6" fmla="*/ 302 w 878"/>
                <a:gd name="T7" fmla="*/ 2 h 706"/>
                <a:gd name="T8" fmla="*/ 606 w 878"/>
                <a:gd name="T9" fmla="*/ 0 h 706"/>
                <a:gd name="T10" fmla="*/ 832 w 878"/>
                <a:gd name="T11" fmla="*/ 142 h 706"/>
                <a:gd name="T12" fmla="*/ 878 w 878"/>
                <a:gd name="T13" fmla="*/ 366 h 706"/>
                <a:gd name="T14" fmla="*/ 844 w 878"/>
                <a:gd name="T15" fmla="*/ 566 h 706"/>
                <a:gd name="T16" fmla="*/ 608 w 878"/>
                <a:gd name="T17" fmla="*/ 706 h 706"/>
                <a:gd name="T18" fmla="*/ 254 w 878"/>
                <a:gd name="T19" fmla="*/ 706 h 706"/>
                <a:gd name="T20" fmla="*/ 56 w 878"/>
                <a:gd name="T21" fmla="*/ 566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78" h="706">
                  <a:moveTo>
                    <a:pt x="56" y="566"/>
                  </a:moveTo>
                  <a:lnTo>
                    <a:pt x="0" y="360"/>
                  </a:lnTo>
                  <a:lnTo>
                    <a:pt x="52" y="144"/>
                  </a:lnTo>
                  <a:lnTo>
                    <a:pt x="302" y="2"/>
                  </a:lnTo>
                  <a:lnTo>
                    <a:pt x="606" y="0"/>
                  </a:lnTo>
                  <a:lnTo>
                    <a:pt x="832" y="142"/>
                  </a:lnTo>
                  <a:lnTo>
                    <a:pt x="878" y="366"/>
                  </a:lnTo>
                  <a:lnTo>
                    <a:pt x="844" y="566"/>
                  </a:lnTo>
                  <a:lnTo>
                    <a:pt x="608" y="706"/>
                  </a:lnTo>
                  <a:lnTo>
                    <a:pt x="254" y="706"/>
                  </a:lnTo>
                  <a:lnTo>
                    <a:pt x="56" y="566"/>
                  </a:lnTo>
                  <a:close/>
                </a:path>
              </a:pathLst>
            </a:custGeom>
            <a:grpFill/>
            <a:ln w="1270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" name="Freeform 623"/>
            <p:cNvSpPr>
              <a:spLocks/>
            </p:cNvSpPr>
            <p:nvPr/>
          </p:nvSpPr>
          <p:spPr bwMode="auto">
            <a:xfrm>
              <a:off x="1699" y="1630"/>
              <a:ext cx="978" cy="575"/>
            </a:xfrm>
            <a:custGeom>
              <a:avLst/>
              <a:gdLst>
                <a:gd name="T0" fmla="*/ 0 w 878"/>
                <a:gd name="T1" fmla="*/ 406 h 516"/>
                <a:gd name="T2" fmla="*/ 58 w 878"/>
                <a:gd name="T3" fmla="*/ 158 h 516"/>
                <a:gd name="T4" fmla="*/ 336 w 878"/>
                <a:gd name="T5" fmla="*/ 0 h 516"/>
                <a:gd name="T6" fmla="*/ 675 w 878"/>
                <a:gd name="T7" fmla="*/ 2 h 516"/>
                <a:gd name="T8" fmla="*/ 927 w 878"/>
                <a:gd name="T9" fmla="*/ 156 h 516"/>
                <a:gd name="T10" fmla="*/ 978 w 878"/>
                <a:gd name="T11" fmla="*/ 408 h 516"/>
                <a:gd name="T12" fmla="*/ 686 w 878"/>
                <a:gd name="T13" fmla="*/ 575 h 516"/>
                <a:gd name="T14" fmla="*/ 281 w 878"/>
                <a:gd name="T15" fmla="*/ 575 h 516"/>
                <a:gd name="T16" fmla="*/ 0 w 878"/>
                <a:gd name="T17" fmla="*/ 406 h 5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78" h="516">
                  <a:moveTo>
                    <a:pt x="0" y="364"/>
                  </a:moveTo>
                  <a:lnTo>
                    <a:pt x="52" y="142"/>
                  </a:lnTo>
                  <a:lnTo>
                    <a:pt x="302" y="0"/>
                  </a:lnTo>
                  <a:lnTo>
                    <a:pt x="606" y="2"/>
                  </a:lnTo>
                  <a:lnTo>
                    <a:pt x="832" y="140"/>
                  </a:lnTo>
                  <a:lnTo>
                    <a:pt x="878" y="366"/>
                  </a:lnTo>
                  <a:lnTo>
                    <a:pt x="616" y="516"/>
                  </a:lnTo>
                  <a:lnTo>
                    <a:pt x="252" y="516"/>
                  </a:lnTo>
                  <a:lnTo>
                    <a:pt x="0" y="364"/>
                  </a:lnTo>
                  <a:close/>
                </a:path>
              </a:pathLst>
            </a:custGeom>
            <a:grpFill/>
            <a:ln w="12700">
              <a:solidFill>
                <a:srgbClr val="FFFF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Freeform 624"/>
            <p:cNvSpPr>
              <a:spLocks/>
            </p:cNvSpPr>
            <p:nvPr/>
          </p:nvSpPr>
          <p:spPr bwMode="auto">
            <a:xfrm>
              <a:off x="1980" y="2206"/>
              <a:ext cx="2" cy="211"/>
            </a:xfrm>
            <a:custGeom>
              <a:avLst/>
              <a:gdLst>
                <a:gd name="T0" fmla="*/ 0 w 2"/>
                <a:gd name="T1" fmla="*/ 0 h 190"/>
                <a:gd name="T2" fmla="*/ 2 w 2"/>
                <a:gd name="T3" fmla="*/ 211 h 190"/>
                <a:gd name="T4" fmla="*/ 0 w 2"/>
                <a:gd name="T5" fmla="*/ 0 h 19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" h="190">
                  <a:moveTo>
                    <a:pt x="0" y="0"/>
                  </a:moveTo>
                  <a:lnTo>
                    <a:pt x="2" y="19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Freeform 625"/>
            <p:cNvSpPr>
              <a:spLocks/>
            </p:cNvSpPr>
            <p:nvPr/>
          </p:nvSpPr>
          <p:spPr bwMode="auto">
            <a:xfrm>
              <a:off x="2380" y="2206"/>
              <a:ext cx="5" cy="209"/>
            </a:xfrm>
            <a:custGeom>
              <a:avLst/>
              <a:gdLst>
                <a:gd name="T0" fmla="*/ 5 w 4"/>
                <a:gd name="T1" fmla="*/ 0 h 188"/>
                <a:gd name="T2" fmla="*/ 0 w 4"/>
                <a:gd name="T3" fmla="*/ 209 h 188"/>
                <a:gd name="T4" fmla="*/ 5 w 4"/>
                <a:gd name="T5" fmla="*/ 0 h 18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" h="188">
                  <a:moveTo>
                    <a:pt x="4" y="0"/>
                  </a:moveTo>
                  <a:lnTo>
                    <a:pt x="0" y="188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7235825" y="1447800"/>
            <a:ext cx="1222375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4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تنبيه!</a:t>
            </a:r>
            <a:endParaRPr lang="ar-EG" altLang="ar-SA" sz="48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/>
    <p:sndAc>
      <p:stSnd>
        <p:snd r:embed="rId2" name="0008 - نملة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259 - cash regist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 tmFilter="0,0; .5, 1; 1, 1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544 - fm beep plin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/>
          <p:cNvPicPr>
            <a:picLocks noChangeAspect="1"/>
          </p:cNvPicPr>
          <p:nvPr/>
        </p:nvPicPr>
        <p:blipFill>
          <a:blip r:embed="rId9" cstate="print">
            <a:lum contrast="34000"/>
          </a:blip>
          <a:srcRect/>
          <a:stretch>
            <a:fillRect/>
          </a:stretch>
        </p:blipFill>
        <p:spPr bwMode="auto">
          <a:xfrm>
            <a:off x="228600" y="1752600"/>
            <a:ext cx="8763000" cy="510540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grpSp>
        <p:nvGrpSpPr>
          <p:cNvPr id="2" name="Group 381"/>
          <p:cNvGrpSpPr>
            <a:grpSpLocks/>
          </p:cNvGrpSpPr>
          <p:nvPr/>
        </p:nvGrpSpPr>
        <p:grpSpPr bwMode="auto">
          <a:xfrm>
            <a:off x="152400" y="228600"/>
            <a:ext cx="3581400" cy="1600200"/>
            <a:chOff x="346" y="336"/>
            <a:chExt cx="4803" cy="3221"/>
          </a:xfrm>
          <a:gradFill flip="none"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circle">
              <a:fillToRect l="100000" b="100000"/>
            </a:path>
            <a:tileRect t="-100000" r="-100000"/>
          </a:gradFill>
        </p:grpSpPr>
        <p:sp>
          <p:nvSpPr>
            <p:cNvPr id="3" name="Freeform 382"/>
            <p:cNvSpPr>
              <a:spLocks/>
            </p:cNvSpPr>
            <p:nvPr/>
          </p:nvSpPr>
          <p:spPr bwMode="auto">
            <a:xfrm>
              <a:off x="346" y="336"/>
              <a:ext cx="3206" cy="3155"/>
            </a:xfrm>
            <a:custGeom>
              <a:avLst/>
              <a:gdLst/>
              <a:ahLst/>
              <a:cxnLst>
                <a:cxn ang="0">
                  <a:pos x="2020" y="3110"/>
                </a:cxn>
                <a:cxn ang="0">
                  <a:pos x="1118" y="2472"/>
                </a:cxn>
                <a:cxn ang="0">
                  <a:pos x="466" y="2411"/>
                </a:cxn>
                <a:cxn ang="0">
                  <a:pos x="466" y="2411"/>
                </a:cxn>
                <a:cxn ang="0">
                  <a:pos x="426" y="1955"/>
                </a:cxn>
                <a:cxn ang="0">
                  <a:pos x="0" y="1707"/>
                </a:cxn>
                <a:cxn ang="0">
                  <a:pos x="466" y="1479"/>
                </a:cxn>
                <a:cxn ang="0">
                  <a:pos x="565" y="1032"/>
                </a:cxn>
                <a:cxn ang="0">
                  <a:pos x="565" y="1022"/>
                </a:cxn>
                <a:cxn ang="0">
                  <a:pos x="565" y="1022"/>
                </a:cxn>
                <a:cxn ang="0">
                  <a:pos x="1616" y="398"/>
                </a:cxn>
                <a:cxn ang="0">
                  <a:pos x="3206" y="0"/>
                </a:cxn>
                <a:cxn ang="0">
                  <a:pos x="2648" y="1013"/>
                </a:cxn>
                <a:cxn ang="0">
                  <a:pos x="1488" y="1122"/>
                </a:cxn>
                <a:cxn ang="0">
                  <a:pos x="2271" y="1984"/>
                </a:cxn>
                <a:cxn ang="0">
                  <a:pos x="2020" y="3110"/>
                </a:cxn>
              </a:cxnLst>
              <a:rect l="0" t="0" r="r" b="b"/>
              <a:pathLst>
                <a:path w="3206" h="3155">
                  <a:moveTo>
                    <a:pt x="2020" y="3110"/>
                  </a:moveTo>
                  <a:cubicBezTo>
                    <a:pt x="1985" y="3155"/>
                    <a:pt x="1558" y="2560"/>
                    <a:pt x="1118" y="2472"/>
                  </a:cubicBezTo>
                  <a:cubicBezTo>
                    <a:pt x="678" y="2384"/>
                    <a:pt x="600" y="2426"/>
                    <a:pt x="466" y="2411"/>
                  </a:cubicBezTo>
                  <a:lnTo>
                    <a:pt x="466" y="2411"/>
                  </a:lnTo>
                  <a:lnTo>
                    <a:pt x="426" y="1955"/>
                  </a:lnTo>
                  <a:lnTo>
                    <a:pt x="0" y="1707"/>
                  </a:lnTo>
                  <a:lnTo>
                    <a:pt x="466" y="1479"/>
                  </a:lnTo>
                  <a:lnTo>
                    <a:pt x="565" y="1032"/>
                  </a:lnTo>
                  <a:lnTo>
                    <a:pt x="565" y="1022"/>
                  </a:lnTo>
                  <a:lnTo>
                    <a:pt x="565" y="1022"/>
                  </a:lnTo>
                  <a:cubicBezTo>
                    <a:pt x="740" y="918"/>
                    <a:pt x="1176" y="568"/>
                    <a:pt x="1616" y="398"/>
                  </a:cubicBezTo>
                  <a:cubicBezTo>
                    <a:pt x="1982" y="248"/>
                    <a:pt x="2879" y="23"/>
                    <a:pt x="3206" y="0"/>
                  </a:cubicBezTo>
                  <a:cubicBezTo>
                    <a:pt x="2923" y="506"/>
                    <a:pt x="2648" y="1013"/>
                    <a:pt x="2648" y="1013"/>
                  </a:cubicBezTo>
                  <a:lnTo>
                    <a:pt x="1488" y="1122"/>
                  </a:lnTo>
                  <a:lnTo>
                    <a:pt x="2271" y="1984"/>
                  </a:lnTo>
                  <a:cubicBezTo>
                    <a:pt x="2360" y="2315"/>
                    <a:pt x="2020" y="3110"/>
                    <a:pt x="2020" y="3110"/>
                  </a:cubicBez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" name="Freeform 383"/>
            <p:cNvSpPr>
              <a:spLocks/>
            </p:cNvSpPr>
            <p:nvPr/>
          </p:nvSpPr>
          <p:spPr bwMode="auto">
            <a:xfrm>
              <a:off x="1827" y="344"/>
              <a:ext cx="3322" cy="3213"/>
            </a:xfrm>
            <a:custGeom>
              <a:avLst/>
              <a:gdLst/>
              <a:ahLst/>
              <a:cxnLst>
                <a:cxn ang="0">
                  <a:pos x="670" y="260"/>
                </a:cxn>
                <a:cxn ang="0">
                  <a:pos x="440" y="214"/>
                </a:cxn>
                <a:cxn ang="0">
                  <a:pos x="348" y="0"/>
                </a:cxn>
                <a:cxn ang="0">
                  <a:pos x="234" y="204"/>
                </a:cxn>
                <a:cxn ang="0">
                  <a:pos x="0" y="226"/>
                </a:cxn>
                <a:cxn ang="0">
                  <a:pos x="160" y="398"/>
                </a:cxn>
                <a:cxn ang="0">
                  <a:pos x="108" y="626"/>
                </a:cxn>
                <a:cxn ang="0">
                  <a:pos x="320" y="528"/>
                </a:cxn>
                <a:cxn ang="0">
                  <a:pos x="522" y="648"/>
                </a:cxn>
                <a:cxn ang="0">
                  <a:pos x="494" y="416"/>
                </a:cxn>
                <a:cxn ang="0">
                  <a:pos x="670" y="260"/>
                </a:cxn>
              </a:cxnLst>
              <a:rect l="0" t="0" r="r" b="b"/>
              <a:pathLst>
                <a:path w="670" h="648">
                  <a:moveTo>
                    <a:pt x="670" y="260"/>
                  </a:moveTo>
                  <a:lnTo>
                    <a:pt x="440" y="214"/>
                  </a:lnTo>
                  <a:lnTo>
                    <a:pt x="348" y="0"/>
                  </a:lnTo>
                  <a:lnTo>
                    <a:pt x="234" y="204"/>
                  </a:lnTo>
                  <a:lnTo>
                    <a:pt x="0" y="226"/>
                  </a:lnTo>
                  <a:lnTo>
                    <a:pt x="160" y="398"/>
                  </a:lnTo>
                  <a:lnTo>
                    <a:pt x="108" y="626"/>
                  </a:lnTo>
                  <a:lnTo>
                    <a:pt x="320" y="528"/>
                  </a:lnTo>
                  <a:lnTo>
                    <a:pt x="522" y="648"/>
                  </a:lnTo>
                  <a:lnTo>
                    <a:pt x="494" y="416"/>
                  </a:lnTo>
                  <a:lnTo>
                    <a:pt x="670" y="260"/>
                  </a:ln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Line 384"/>
            <p:cNvSpPr>
              <a:spLocks noChangeShapeType="1"/>
            </p:cNvSpPr>
            <p:nvPr/>
          </p:nvSpPr>
          <p:spPr bwMode="auto">
            <a:xfrm>
              <a:off x="2994" y="1349"/>
              <a:ext cx="5" cy="4"/>
            </a:xfrm>
            <a:prstGeom prst="line">
              <a:avLst/>
            </a:prstGeom>
            <a:grpFill/>
            <a:ln w="19050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Line 385"/>
            <p:cNvSpPr>
              <a:spLocks noChangeShapeType="1"/>
            </p:cNvSpPr>
            <p:nvPr/>
          </p:nvSpPr>
          <p:spPr bwMode="auto">
            <a:xfrm>
              <a:off x="812" y="1815"/>
              <a:ext cx="5" cy="5"/>
            </a:xfrm>
            <a:prstGeom prst="line">
              <a:avLst/>
            </a:prstGeom>
            <a:grpFill/>
            <a:ln w="19050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Freeform 386"/>
            <p:cNvSpPr>
              <a:spLocks/>
            </p:cNvSpPr>
            <p:nvPr/>
          </p:nvSpPr>
          <p:spPr bwMode="auto">
            <a:xfrm>
              <a:off x="346" y="1458"/>
              <a:ext cx="2271" cy="862"/>
            </a:xfrm>
            <a:custGeom>
              <a:avLst/>
              <a:gdLst/>
              <a:ahLst/>
              <a:cxnLst>
                <a:cxn ang="0">
                  <a:pos x="426" y="842"/>
                </a:cxn>
                <a:cxn ang="0">
                  <a:pos x="426" y="842"/>
                </a:cxn>
                <a:cxn ang="0">
                  <a:pos x="1150" y="743"/>
                </a:cxn>
                <a:cxn ang="0">
                  <a:pos x="2271" y="862"/>
                </a:cxn>
                <a:cxn ang="0">
                  <a:pos x="1488" y="0"/>
                </a:cxn>
                <a:cxn ang="0">
                  <a:pos x="1488" y="0"/>
                </a:cxn>
                <a:cxn ang="0">
                  <a:pos x="622" y="262"/>
                </a:cxn>
                <a:cxn ang="0">
                  <a:pos x="0" y="585"/>
                </a:cxn>
                <a:cxn ang="0">
                  <a:pos x="426" y="842"/>
                </a:cxn>
              </a:cxnLst>
              <a:rect l="0" t="0" r="r" b="b"/>
              <a:pathLst>
                <a:path w="2271" h="862">
                  <a:moveTo>
                    <a:pt x="426" y="842"/>
                  </a:moveTo>
                  <a:lnTo>
                    <a:pt x="426" y="842"/>
                  </a:lnTo>
                  <a:cubicBezTo>
                    <a:pt x="547" y="826"/>
                    <a:pt x="843" y="740"/>
                    <a:pt x="1150" y="743"/>
                  </a:cubicBezTo>
                  <a:cubicBezTo>
                    <a:pt x="1457" y="746"/>
                    <a:pt x="2230" y="838"/>
                    <a:pt x="2271" y="862"/>
                  </a:cubicBezTo>
                  <a:cubicBezTo>
                    <a:pt x="1879" y="431"/>
                    <a:pt x="1488" y="0"/>
                    <a:pt x="1488" y="0"/>
                  </a:cubicBezTo>
                  <a:lnTo>
                    <a:pt x="1488" y="0"/>
                  </a:lnTo>
                  <a:cubicBezTo>
                    <a:pt x="1344" y="44"/>
                    <a:pt x="870" y="165"/>
                    <a:pt x="622" y="262"/>
                  </a:cubicBezTo>
                  <a:cubicBezTo>
                    <a:pt x="374" y="359"/>
                    <a:pt x="14" y="566"/>
                    <a:pt x="0" y="585"/>
                  </a:cubicBezTo>
                  <a:cubicBezTo>
                    <a:pt x="213" y="713"/>
                    <a:pt x="426" y="842"/>
                    <a:pt x="426" y="842"/>
                  </a:cubicBez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795463" y="739775"/>
            <a:ext cx="11763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4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مثال</a:t>
            </a:r>
            <a:r>
              <a:rPr lang="en-US" altLang="ar-SA" sz="4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ar-EG" altLang="ar-SA" sz="44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2109788" y="2057400"/>
            <a:ext cx="49006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معادلة المستقيم بصيغة الميل ونقطة</a:t>
            </a:r>
            <a:endParaRPr lang="en-US" altLang="ar-SA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5181600" y="4495800"/>
            <a:ext cx="29718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 eaLnBrk="1" hangingPunct="1"/>
            <a:r>
              <a:rPr lang="en-US" altLang="ar-SA" sz="3200" b="1" dirty="0">
                <a:latin typeface="Times New Roman" pitchFamily="18" charset="0"/>
                <a:cs typeface="Times New Roman" pitchFamily="18" charset="0"/>
              </a:rPr>
              <a:t>y - </a:t>
            </a:r>
            <a:r>
              <a:rPr lang="en-US" altLang="ar-SA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altLang="ar-SA" sz="3200" b="1" baseline="-25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altLang="ar-SA" sz="3200" b="1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altLang="ar-SA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altLang="ar-SA" sz="3200" b="1" dirty="0">
                <a:latin typeface="Times New Roman" pitchFamily="18" charset="0"/>
                <a:cs typeface="Times New Roman" pitchFamily="18" charset="0"/>
              </a:rPr>
              <a:t> (x-</a:t>
            </a:r>
            <a:r>
              <a:rPr lang="en-US" altLang="ar-SA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altLang="ar-SA" sz="32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altLang="ar-SA" sz="3200" b="1" dirty="0">
                <a:latin typeface="Times New Roman" pitchFamily="18" charset="0"/>
                <a:cs typeface="Times New Roman" pitchFamily="18" charset="0"/>
              </a:rPr>
              <a:t>)	</a:t>
            </a:r>
            <a:endParaRPr lang="ar-EG" altLang="ar-SA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295400" y="4572000"/>
            <a:ext cx="3200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 eaLnBrk="1" hangingPunct="1"/>
            <a:r>
              <a:rPr lang="ar-EG" altLang="ar-SA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صيغة الميل ونقطة</a:t>
            </a:r>
            <a:endParaRPr lang="ar-EG" altLang="ar-SA" sz="32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1905000" y="5969000"/>
            <a:ext cx="3200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 eaLnBrk="1" hangingPunct="1"/>
            <a:r>
              <a:rPr lang="ar-EG" altLang="ar-SA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بسط</a:t>
            </a:r>
            <a:endParaRPr lang="ar-EG" altLang="ar-SA" sz="32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63" name="Rectangle 13"/>
          <p:cNvSpPr>
            <a:spLocks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4800600" y="5181600"/>
            <a:ext cx="3733800" cy="801310"/>
          </a:xfrm>
          <a:prstGeom prst="rect">
            <a:avLst/>
          </a:prstGeom>
          <a:blipFill rotWithShape="0">
            <a:blip r:embed="rId10" cstate="print"/>
            <a:stretch>
              <a:fillRect b="-10687"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ar-SA">
                <a:noFill/>
              </a:rPr>
              <a:t> </a:t>
            </a:r>
          </a:p>
        </p:txBody>
      </p:sp>
      <p:grpSp>
        <p:nvGrpSpPr>
          <p:cNvPr id="14" name="Group 20"/>
          <p:cNvGrpSpPr>
            <a:grpSpLocks/>
          </p:cNvGrpSpPr>
          <p:nvPr/>
        </p:nvGrpSpPr>
        <p:grpSpPr bwMode="auto">
          <a:xfrm>
            <a:off x="533400" y="5181600"/>
            <a:ext cx="4419600" cy="965200"/>
            <a:chOff x="685800" y="5282626"/>
            <a:chExt cx="4419600" cy="965774"/>
          </a:xfrm>
        </p:grpSpPr>
        <p:sp>
          <p:nvSpPr>
            <p:cNvPr id="15373" name="Rectangle 14"/>
            <p:cNvSpPr>
              <a:spLocks noChangeArrowheads="1"/>
            </p:cNvSpPr>
            <p:nvPr/>
          </p:nvSpPr>
          <p:spPr bwMode="auto">
            <a:xfrm>
              <a:off x="685800" y="5282626"/>
              <a:ext cx="4419600" cy="5851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1" eaLnBrk="1" hangingPunct="1"/>
              <a:r>
                <a:rPr lang="en-US" altLang="ar-SA" sz="32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m = - </a:t>
              </a:r>
              <a:r>
                <a:rPr lang="en-US" altLang="ar-SA" sz="3200" b="1" u="sng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3  </a:t>
              </a:r>
              <a:r>
                <a:rPr lang="en-US" altLang="ar-SA" sz="32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, (x</a:t>
              </a:r>
              <a:r>
                <a:rPr lang="en-US" altLang="ar-SA" sz="3200" b="1" baseline="-250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altLang="ar-SA" sz="32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,y</a:t>
              </a:r>
              <a:r>
                <a:rPr lang="en-US" altLang="ar-SA" sz="3200" b="1" baseline="-250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altLang="ar-SA" sz="32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) = (-2,5)</a:t>
              </a:r>
              <a:endParaRPr lang="ar-EG" altLang="ar-SA" sz="32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374" name="TextBox 19"/>
            <p:cNvSpPr txBox="1">
              <a:spLocks noChangeArrowheads="1"/>
            </p:cNvSpPr>
            <p:nvPr/>
          </p:nvSpPr>
          <p:spPr bwMode="auto">
            <a:xfrm>
              <a:off x="1828800" y="5663625"/>
              <a:ext cx="393056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rtl="1" eaLnBrk="1" hangingPunct="1"/>
              <a:r>
                <a:rPr lang="en-US" altLang="ar-SA" sz="32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4</a:t>
              </a:r>
              <a:endParaRPr lang="ar-EG" altLang="ar-SA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1759" name="Rectangle 3"/>
          <p:cNvSpPr>
            <a:spLocks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1066800" y="2787124"/>
            <a:ext cx="6858000" cy="1293751"/>
          </a:xfrm>
          <a:prstGeom prst="rect">
            <a:avLst/>
          </a:prstGeom>
          <a:blipFill rotWithShape="0">
            <a:blip r:embed="rId11" cstate="print"/>
            <a:stretch>
              <a:fillRect t="-6132" b="-6604"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ar-SA">
                <a:noFill/>
              </a:rPr>
              <a:t> </a:t>
            </a:r>
          </a:p>
        </p:txBody>
      </p:sp>
      <p:sp>
        <p:nvSpPr>
          <p:cNvPr id="31757" name="Rectangle 15"/>
          <p:cNvSpPr>
            <a:spLocks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4800600" y="5969000"/>
            <a:ext cx="3657600" cy="801310"/>
          </a:xfrm>
          <a:prstGeom prst="rect">
            <a:avLst/>
          </a:prstGeom>
          <a:blipFill rotWithShape="0">
            <a:blip r:embed="rId12" cstate="print"/>
            <a:stretch>
              <a:fillRect b="-9848"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ar-SA">
                <a:noFill/>
              </a:rPr>
              <a:t> </a:t>
            </a:r>
          </a:p>
        </p:txBody>
      </p:sp>
    </p:spTree>
  </p:cSld>
  <p:clrMapOvr>
    <a:masterClrMapping/>
  </p:clrMapOvr>
  <p:transition>
    <p:wipe/>
    <p:sndAc>
      <p:stSnd>
        <p:snd r:embed="rId2" name="0008 - نملة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17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7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7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7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227 - thum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6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Sci - fi sound 2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1" dur="1" fill="hold"/>
                                        <p:tgtEl>
                                          <p:spTgt spid="3176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227 - thum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1" dur="1" fill="hold"/>
                                        <p:tgtEl>
                                          <p:spTgt spid="3175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227 - thum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6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Sci - fi sound 2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2" grpId="0"/>
      <p:bldP spid="13" grpId="0"/>
      <p:bldP spid="31763" grpId="0" animBg="1"/>
      <p:bldP spid="31759" grpId="0" animBg="1"/>
      <p:bldP spid="3175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/>
          <p:cNvPicPr>
            <a:picLocks noChangeAspect="1"/>
          </p:cNvPicPr>
          <p:nvPr/>
        </p:nvPicPr>
        <p:blipFill>
          <a:blip r:embed="rId5" cstate="print">
            <a:lum contrast="34000"/>
          </a:blip>
          <a:srcRect/>
          <a:stretch>
            <a:fillRect/>
          </a:stretch>
        </p:blipFill>
        <p:spPr bwMode="auto">
          <a:xfrm>
            <a:off x="228600" y="1752600"/>
            <a:ext cx="8763000" cy="510540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2109788" y="2057400"/>
            <a:ext cx="49006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معادلة المستقيم بصيغة الميل ونقطة</a:t>
            </a:r>
            <a:endParaRPr lang="en-US" altLang="ar-SA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381"/>
          <p:cNvGrpSpPr>
            <a:grpSpLocks/>
          </p:cNvGrpSpPr>
          <p:nvPr/>
        </p:nvGrpSpPr>
        <p:grpSpPr bwMode="auto">
          <a:xfrm>
            <a:off x="152400" y="228600"/>
            <a:ext cx="3581400" cy="1600200"/>
            <a:chOff x="346" y="336"/>
            <a:chExt cx="4803" cy="3221"/>
          </a:xfrm>
          <a:gradFill flip="none"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circle">
              <a:fillToRect l="100000" b="100000"/>
            </a:path>
            <a:tileRect t="-100000" r="-100000"/>
          </a:gradFill>
        </p:grpSpPr>
        <p:sp>
          <p:nvSpPr>
            <p:cNvPr id="3" name="Freeform 382"/>
            <p:cNvSpPr>
              <a:spLocks/>
            </p:cNvSpPr>
            <p:nvPr/>
          </p:nvSpPr>
          <p:spPr bwMode="auto">
            <a:xfrm>
              <a:off x="346" y="336"/>
              <a:ext cx="3206" cy="3155"/>
            </a:xfrm>
            <a:custGeom>
              <a:avLst/>
              <a:gdLst/>
              <a:ahLst/>
              <a:cxnLst>
                <a:cxn ang="0">
                  <a:pos x="2020" y="3110"/>
                </a:cxn>
                <a:cxn ang="0">
                  <a:pos x="1118" y="2472"/>
                </a:cxn>
                <a:cxn ang="0">
                  <a:pos x="466" y="2411"/>
                </a:cxn>
                <a:cxn ang="0">
                  <a:pos x="466" y="2411"/>
                </a:cxn>
                <a:cxn ang="0">
                  <a:pos x="426" y="1955"/>
                </a:cxn>
                <a:cxn ang="0">
                  <a:pos x="0" y="1707"/>
                </a:cxn>
                <a:cxn ang="0">
                  <a:pos x="466" y="1479"/>
                </a:cxn>
                <a:cxn ang="0">
                  <a:pos x="565" y="1032"/>
                </a:cxn>
                <a:cxn ang="0">
                  <a:pos x="565" y="1022"/>
                </a:cxn>
                <a:cxn ang="0">
                  <a:pos x="565" y="1022"/>
                </a:cxn>
                <a:cxn ang="0">
                  <a:pos x="1616" y="398"/>
                </a:cxn>
                <a:cxn ang="0">
                  <a:pos x="3206" y="0"/>
                </a:cxn>
                <a:cxn ang="0">
                  <a:pos x="2648" y="1013"/>
                </a:cxn>
                <a:cxn ang="0">
                  <a:pos x="1488" y="1122"/>
                </a:cxn>
                <a:cxn ang="0">
                  <a:pos x="2271" y="1984"/>
                </a:cxn>
                <a:cxn ang="0">
                  <a:pos x="2020" y="3110"/>
                </a:cxn>
              </a:cxnLst>
              <a:rect l="0" t="0" r="r" b="b"/>
              <a:pathLst>
                <a:path w="3206" h="3155">
                  <a:moveTo>
                    <a:pt x="2020" y="3110"/>
                  </a:moveTo>
                  <a:cubicBezTo>
                    <a:pt x="1985" y="3155"/>
                    <a:pt x="1558" y="2560"/>
                    <a:pt x="1118" y="2472"/>
                  </a:cubicBezTo>
                  <a:cubicBezTo>
                    <a:pt x="678" y="2384"/>
                    <a:pt x="600" y="2426"/>
                    <a:pt x="466" y="2411"/>
                  </a:cubicBezTo>
                  <a:lnTo>
                    <a:pt x="466" y="2411"/>
                  </a:lnTo>
                  <a:lnTo>
                    <a:pt x="426" y="1955"/>
                  </a:lnTo>
                  <a:lnTo>
                    <a:pt x="0" y="1707"/>
                  </a:lnTo>
                  <a:lnTo>
                    <a:pt x="466" y="1479"/>
                  </a:lnTo>
                  <a:lnTo>
                    <a:pt x="565" y="1032"/>
                  </a:lnTo>
                  <a:lnTo>
                    <a:pt x="565" y="1022"/>
                  </a:lnTo>
                  <a:lnTo>
                    <a:pt x="565" y="1022"/>
                  </a:lnTo>
                  <a:cubicBezTo>
                    <a:pt x="740" y="918"/>
                    <a:pt x="1176" y="568"/>
                    <a:pt x="1616" y="398"/>
                  </a:cubicBezTo>
                  <a:cubicBezTo>
                    <a:pt x="1982" y="248"/>
                    <a:pt x="2879" y="23"/>
                    <a:pt x="3206" y="0"/>
                  </a:cubicBezTo>
                  <a:cubicBezTo>
                    <a:pt x="2923" y="506"/>
                    <a:pt x="2648" y="1013"/>
                    <a:pt x="2648" y="1013"/>
                  </a:cubicBezTo>
                  <a:lnTo>
                    <a:pt x="1488" y="1122"/>
                  </a:lnTo>
                  <a:lnTo>
                    <a:pt x="2271" y="1984"/>
                  </a:lnTo>
                  <a:cubicBezTo>
                    <a:pt x="2360" y="2315"/>
                    <a:pt x="2020" y="3110"/>
                    <a:pt x="2020" y="3110"/>
                  </a:cubicBez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" name="Freeform 383"/>
            <p:cNvSpPr>
              <a:spLocks/>
            </p:cNvSpPr>
            <p:nvPr/>
          </p:nvSpPr>
          <p:spPr bwMode="auto">
            <a:xfrm>
              <a:off x="1827" y="344"/>
              <a:ext cx="3322" cy="3213"/>
            </a:xfrm>
            <a:custGeom>
              <a:avLst/>
              <a:gdLst/>
              <a:ahLst/>
              <a:cxnLst>
                <a:cxn ang="0">
                  <a:pos x="670" y="260"/>
                </a:cxn>
                <a:cxn ang="0">
                  <a:pos x="440" y="214"/>
                </a:cxn>
                <a:cxn ang="0">
                  <a:pos x="348" y="0"/>
                </a:cxn>
                <a:cxn ang="0">
                  <a:pos x="234" y="204"/>
                </a:cxn>
                <a:cxn ang="0">
                  <a:pos x="0" y="226"/>
                </a:cxn>
                <a:cxn ang="0">
                  <a:pos x="160" y="398"/>
                </a:cxn>
                <a:cxn ang="0">
                  <a:pos x="108" y="626"/>
                </a:cxn>
                <a:cxn ang="0">
                  <a:pos x="320" y="528"/>
                </a:cxn>
                <a:cxn ang="0">
                  <a:pos x="522" y="648"/>
                </a:cxn>
                <a:cxn ang="0">
                  <a:pos x="494" y="416"/>
                </a:cxn>
                <a:cxn ang="0">
                  <a:pos x="670" y="260"/>
                </a:cxn>
              </a:cxnLst>
              <a:rect l="0" t="0" r="r" b="b"/>
              <a:pathLst>
                <a:path w="670" h="648">
                  <a:moveTo>
                    <a:pt x="670" y="260"/>
                  </a:moveTo>
                  <a:lnTo>
                    <a:pt x="440" y="214"/>
                  </a:lnTo>
                  <a:lnTo>
                    <a:pt x="348" y="0"/>
                  </a:lnTo>
                  <a:lnTo>
                    <a:pt x="234" y="204"/>
                  </a:lnTo>
                  <a:lnTo>
                    <a:pt x="0" y="226"/>
                  </a:lnTo>
                  <a:lnTo>
                    <a:pt x="160" y="398"/>
                  </a:lnTo>
                  <a:lnTo>
                    <a:pt x="108" y="626"/>
                  </a:lnTo>
                  <a:lnTo>
                    <a:pt x="320" y="528"/>
                  </a:lnTo>
                  <a:lnTo>
                    <a:pt x="522" y="648"/>
                  </a:lnTo>
                  <a:lnTo>
                    <a:pt x="494" y="416"/>
                  </a:lnTo>
                  <a:lnTo>
                    <a:pt x="670" y="260"/>
                  </a:ln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Line 384"/>
            <p:cNvSpPr>
              <a:spLocks noChangeShapeType="1"/>
            </p:cNvSpPr>
            <p:nvPr/>
          </p:nvSpPr>
          <p:spPr bwMode="auto">
            <a:xfrm>
              <a:off x="2994" y="1349"/>
              <a:ext cx="5" cy="4"/>
            </a:xfrm>
            <a:prstGeom prst="line">
              <a:avLst/>
            </a:prstGeom>
            <a:grpFill/>
            <a:ln w="19050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Line 385"/>
            <p:cNvSpPr>
              <a:spLocks noChangeShapeType="1"/>
            </p:cNvSpPr>
            <p:nvPr/>
          </p:nvSpPr>
          <p:spPr bwMode="auto">
            <a:xfrm>
              <a:off x="812" y="1815"/>
              <a:ext cx="5" cy="5"/>
            </a:xfrm>
            <a:prstGeom prst="line">
              <a:avLst/>
            </a:prstGeom>
            <a:grpFill/>
            <a:ln w="19050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Freeform 386"/>
            <p:cNvSpPr>
              <a:spLocks/>
            </p:cNvSpPr>
            <p:nvPr/>
          </p:nvSpPr>
          <p:spPr bwMode="auto">
            <a:xfrm>
              <a:off x="346" y="1458"/>
              <a:ext cx="2271" cy="862"/>
            </a:xfrm>
            <a:custGeom>
              <a:avLst/>
              <a:gdLst/>
              <a:ahLst/>
              <a:cxnLst>
                <a:cxn ang="0">
                  <a:pos x="426" y="842"/>
                </a:cxn>
                <a:cxn ang="0">
                  <a:pos x="426" y="842"/>
                </a:cxn>
                <a:cxn ang="0">
                  <a:pos x="1150" y="743"/>
                </a:cxn>
                <a:cxn ang="0">
                  <a:pos x="2271" y="862"/>
                </a:cxn>
                <a:cxn ang="0">
                  <a:pos x="1488" y="0"/>
                </a:cxn>
                <a:cxn ang="0">
                  <a:pos x="1488" y="0"/>
                </a:cxn>
                <a:cxn ang="0">
                  <a:pos x="622" y="262"/>
                </a:cxn>
                <a:cxn ang="0">
                  <a:pos x="0" y="585"/>
                </a:cxn>
                <a:cxn ang="0">
                  <a:pos x="426" y="842"/>
                </a:cxn>
              </a:cxnLst>
              <a:rect l="0" t="0" r="r" b="b"/>
              <a:pathLst>
                <a:path w="2271" h="862">
                  <a:moveTo>
                    <a:pt x="426" y="842"/>
                  </a:moveTo>
                  <a:lnTo>
                    <a:pt x="426" y="842"/>
                  </a:lnTo>
                  <a:cubicBezTo>
                    <a:pt x="547" y="826"/>
                    <a:pt x="843" y="740"/>
                    <a:pt x="1150" y="743"/>
                  </a:cubicBezTo>
                  <a:cubicBezTo>
                    <a:pt x="1457" y="746"/>
                    <a:pt x="2230" y="838"/>
                    <a:pt x="2271" y="862"/>
                  </a:cubicBezTo>
                  <a:cubicBezTo>
                    <a:pt x="1879" y="431"/>
                    <a:pt x="1488" y="0"/>
                    <a:pt x="1488" y="0"/>
                  </a:cubicBezTo>
                  <a:lnTo>
                    <a:pt x="1488" y="0"/>
                  </a:lnTo>
                  <a:cubicBezTo>
                    <a:pt x="1344" y="44"/>
                    <a:pt x="870" y="165"/>
                    <a:pt x="622" y="262"/>
                  </a:cubicBezTo>
                  <a:cubicBezTo>
                    <a:pt x="374" y="359"/>
                    <a:pt x="14" y="566"/>
                    <a:pt x="0" y="585"/>
                  </a:cubicBezTo>
                  <a:cubicBezTo>
                    <a:pt x="213" y="713"/>
                    <a:pt x="426" y="842"/>
                    <a:pt x="426" y="842"/>
                  </a:cubicBez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6387" name="Rectangle 1"/>
          <p:cNvSpPr>
            <a:spLocks noChangeArrowheads="1"/>
          </p:cNvSpPr>
          <p:nvPr/>
        </p:nvSpPr>
        <p:spPr bwMode="auto">
          <a:xfrm>
            <a:off x="1795463" y="739775"/>
            <a:ext cx="11763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4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مثال</a:t>
            </a:r>
            <a:r>
              <a:rPr lang="en-US" altLang="ar-SA" sz="4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ar-EG" altLang="ar-SA" sz="44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1371600" y="3200400"/>
            <a:ext cx="67056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rtl="1" eaLnBrk="1" hangingPunct="1"/>
            <a:r>
              <a:rPr lang="ar-EG" altLang="ar-SA" sz="3200" b="1" dirty="0">
                <a:latin typeface="Times New Roman" pitchFamily="18" charset="0"/>
                <a:cs typeface="Times New Roman" pitchFamily="18" charset="0"/>
              </a:rPr>
              <a:t>عين </a:t>
            </a:r>
            <a:r>
              <a:rPr lang="ar-EG" altLang="ar-SA" sz="3200" b="1" dirty="0" err="1">
                <a:latin typeface="Times New Roman" pitchFamily="18" charset="0"/>
                <a:cs typeface="Times New Roman" pitchFamily="18" charset="0"/>
              </a:rPr>
              <a:t>النقطة (</a:t>
            </a:r>
            <a:r>
              <a:rPr lang="en-US" altLang="ar-SA" sz="3200" b="1" dirty="0">
                <a:latin typeface="Times New Roman" pitchFamily="18" charset="0"/>
                <a:cs typeface="Times New Roman" pitchFamily="18" charset="0"/>
              </a:rPr>
              <a:t>-2,5</a:t>
            </a:r>
            <a:r>
              <a:rPr lang="ar-EG" altLang="ar-SA" sz="3200" b="1" dirty="0">
                <a:latin typeface="Times New Roman" pitchFamily="18" charset="0"/>
                <a:cs typeface="Times New Roman" pitchFamily="18" charset="0"/>
              </a:rPr>
              <a:t>) في المستوى الإحداثي.</a:t>
            </a:r>
            <a:endParaRPr lang="en-US" altLang="ar-SA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92" name="Picture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6837410" y="0"/>
            <a:ext cx="2289080" cy="2033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صورة 16" descr="صورة6.gif"/>
          <p:cNvPicPr>
            <a:picLocks noChangeAspect="1"/>
          </p:cNvPicPr>
          <p:nvPr/>
        </p:nvPicPr>
        <p:blipFill>
          <a:blip r:embed="rId7" cstate="print">
            <a:lum bright="-46000" contrast="4000"/>
          </a:blip>
          <a:stretch>
            <a:fillRect/>
          </a:stretch>
        </p:blipFill>
        <p:spPr>
          <a:xfrm>
            <a:off x="762000" y="4191000"/>
            <a:ext cx="7868282" cy="2179320"/>
          </a:xfrm>
          <a:prstGeom prst="rect">
            <a:avLst/>
          </a:prstGeom>
        </p:spPr>
      </p:pic>
    </p:spTree>
  </p:cSld>
  <p:clrMapOvr>
    <a:masterClrMapping/>
  </p:clrMapOvr>
  <p:transition>
    <p:wipe/>
    <p:sndAc>
      <p:stSnd>
        <p:snd r:embed="rId2" name="0008 - نملة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/>
          <p:cNvPicPr>
            <a:picLocks noChangeAspect="1"/>
          </p:cNvPicPr>
          <p:nvPr/>
        </p:nvPicPr>
        <p:blipFill>
          <a:blip r:embed="rId5" cstate="print">
            <a:lum contrast="34000"/>
          </a:blip>
          <a:srcRect/>
          <a:stretch>
            <a:fillRect/>
          </a:stretch>
        </p:blipFill>
        <p:spPr bwMode="auto">
          <a:xfrm>
            <a:off x="228600" y="1752600"/>
            <a:ext cx="8763000" cy="510540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2109788" y="2057400"/>
            <a:ext cx="49006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معادلة المستقيم بصيغة الميل ونقطة</a:t>
            </a:r>
            <a:endParaRPr lang="en-US" altLang="ar-SA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381"/>
          <p:cNvGrpSpPr>
            <a:grpSpLocks/>
          </p:cNvGrpSpPr>
          <p:nvPr/>
        </p:nvGrpSpPr>
        <p:grpSpPr bwMode="auto">
          <a:xfrm>
            <a:off x="152400" y="228600"/>
            <a:ext cx="3581400" cy="1600200"/>
            <a:chOff x="346" y="336"/>
            <a:chExt cx="4803" cy="3221"/>
          </a:xfrm>
          <a:gradFill flip="none"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circle">
              <a:fillToRect l="100000" b="100000"/>
            </a:path>
            <a:tileRect t="-100000" r="-100000"/>
          </a:gradFill>
        </p:grpSpPr>
        <p:sp>
          <p:nvSpPr>
            <p:cNvPr id="3" name="Freeform 382"/>
            <p:cNvSpPr>
              <a:spLocks/>
            </p:cNvSpPr>
            <p:nvPr/>
          </p:nvSpPr>
          <p:spPr bwMode="auto">
            <a:xfrm>
              <a:off x="346" y="336"/>
              <a:ext cx="3206" cy="3155"/>
            </a:xfrm>
            <a:custGeom>
              <a:avLst/>
              <a:gdLst/>
              <a:ahLst/>
              <a:cxnLst>
                <a:cxn ang="0">
                  <a:pos x="2020" y="3110"/>
                </a:cxn>
                <a:cxn ang="0">
                  <a:pos x="1118" y="2472"/>
                </a:cxn>
                <a:cxn ang="0">
                  <a:pos x="466" y="2411"/>
                </a:cxn>
                <a:cxn ang="0">
                  <a:pos x="466" y="2411"/>
                </a:cxn>
                <a:cxn ang="0">
                  <a:pos x="426" y="1955"/>
                </a:cxn>
                <a:cxn ang="0">
                  <a:pos x="0" y="1707"/>
                </a:cxn>
                <a:cxn ang="0">
                  <a:pos x="466" y="1479"/>
                </a:cxn>
                <a:cxn ang="0">
                  <a:pos x="565" y="1032"/>
                </a:cxn>
                <a:cxn ang="0">
                  <a:pos x="565" y="1022"/>
                </a:cxn>
                <a:cxn ang="0">
                  <a:pos x="565" y="1022"/>
                </a:cxn>
                <a:cxn ang="0">
                  <a:pos x="1616" y="398"/>
                </a:cxn>
                <a:cxn ang="0">
                  <a:pos x="3206" y="0"/>
                </a:cxn>
                <a:cxn ang="0">
                  <a:pos x="2648" y="1013"/>
                </a:cxn>
                <a:cxn ang="0">
                  <a:pos x="1488" y="1122"/>
                </a:cxn>
                <a:cxn ang="0">
                  <a:pos x="2271" y="1984"/>
                </a:cxn>
                <a:cxn ang="0">
                  <a:pos x="2020" y="3110"/>
                </a:cxn>
              </a:cxnLst>
              <a:rect l="0" t="0" r="r" b="b"/>
              <a:pathLst>
                <a:path w="3206" h="3155">
                  <a:moveTo>
                    <a:pt x="2020" y="3110"/>
                  </a:moveTo>
                  <a:cubicBezTo>
                    <a:pt x="1985" y="3155"/>
                    <a:pt x="1558" y="2560"/>
                    <a:pt x="1118" y="2472"/>
                  </a:cubicBezTo>
                  <a:cubicBezTo>
                    <a:pt x="678" y="2384"/>
                    <a:pt x="600" y="2426"/>
                    <a:pt x="466" y="2411"/>
                  </a:cubicBezTo>
                  <a:lnTo>
                    <a:pt x="466" y="2411"/>
                  </a:lnTo>
                  <a:lnTo>
                    <a:pt x="426" y="1955"/>
                  </a:lnTo>
                  <a:lnTo>
                    <a:pt x="0" y="1707"/>
                  </a:lnTo>
                  <a:lnTo>
                    <a:pt x="466" y="1479"/>
                  </a:lnTo>
                  <a:lnTo>
                    <a:pt x="565" y="1032"/>
                  </a:lnTo>
                  <a:lnTo>
                    <a:pt x="565" y="1022"/>
                  </a:lnTo>
                  <a:lnTo>
                    <a:pt x="565" y="1022"/>
                  </a:lnTo>
                  <a:cubicBezTo>
                    <a:pt x="740" y="918"/>
                    <a:pt x="1176" y="568"/>
                    <a:pt x="1616" y="398"/>
                  </a:cubicBezTo>
                  <a:cubicBezTo>
                    <a:pt x="1982" y="248"/>
                    <a:pt x="2879" y="23"/>
                    <a:pt x="3206" y="0"/>
                  </a:cubicBezTo>
                  <a:cubicBezTo>
                    <a:pt x="2923" y="506"/>
                    <a:pt x="2648" y="1013"/>
                    <a:pt x="2648" y="1013"/>
                  </a:cubicBezTo>
                  <a:lnTo>
                    <a:pt x="1488" y="1122"/>
                  </a:lnTo>
                  <a:lnTo>
                    <a:pt x="2271" y="1984"/>
                  </a:lnTo>
                  <a:cubicBezTo>
                    <a:pt x="2360" y="2315"/>
                    <a:pt x="2020" y="3110"/>
                    <a:pt x="2020" y="3110"/>
                  </a:cubicBez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" name="Freeform 383"/>
            <p:cNvSpPr>
              <a:spLocks/>
            </p:cNvSpPr>
            <p:nvPr/>
          </p:nvSpPr>
          <p:spPr bwMode="auto">
            <a:xfrm>
              <a:off x="1827" y="344"/>
              <a:ext cx="3322" cy="3213"/>
            </a:xfrm>
            <a:custGeom>
              <a:avLst/>
              <a:gdLst/>
              <a:ahLst/>
              <a:cxnLst>
                <a:cxn ang="0">
                  <a:pos x="670" y="260"/>
                </a:cxn>
                <a:cxn ang="0">
                  <a:pos x="440" y="214"/>
                </a:cxn>
                <a:cxn ang="0">
                  <a:pos x="348" y="0"/>
                </a:cxn>
                <a:cxn ang="0">
                  <a:pos x="234" y="204"/>
                </a:cxn>
                <a:cxn ang="0">
                  <a:pos x="0" y="226"/>
                </a:cxn>
                <a:cxn ang="0">
                  <a:pos x="160" y="398"/>
                </a:cxn>
                <a:cxn ang="0">
                  <a:pos x="108" y="626"/>
                </a:cxn>
                <a:cxn ang="0">
                  <a:pos x="320" y="528"/>
                </a:cxn>
                <a:cxn ang="0">
                  <a:pos x="522" y="648"/>
                </a:cxn>
                <a:cxn ang="0">
                  <a:pos x="494" y="416"/>
                </a:cxn>
                <a:cxn ang="0">
                  <a:pos x="670" y="260"/>
                </a:cxn>
              </a:cxnLst>
              <a:rect l="0" t="0" r="r" b="b"/>
              <a:pathLst>
                <a:path w="670" h="648">
                  <a:moveTo>
                    <a:pt x="670" y="260"/>
                  </a:moveTo>
                  <a:lnTo>
                    <a:pt x="440" y="214"/>
                  </a:lnTo>
                  <a:lnTo>
                    <a:pt x="348" y="0"/>
                  </a:lnTo>
                  <a:lnTo>
                    <a:pt x="234" y="204"/>
                  </a:lnTo>
                  <a:lnTo>
                    <a:pt x="0" y="226"/>
                  </a:lnTo>
                  <a:lnTo>
                    <a:pt x="160" y="398"/>
                  </a:lnTo>
                  <a:lnTo>
                    <a:pt x="108" y="626"/>
                  </a:lnTo>
                  <a:lnTo>
                    <a:pt x="320" y="528"/>
                  </a:lnTo>
                  <a:lnTo>
                    <a:pt x="522" y="648"/>
                  </a:lnTo>
                  <a:lnTo>
                    <a:pt x="494" y="416"/>
                  </a:lnTo>
                  <a:lnTo>
                    <a:pt x="670" y="260"/>
                  </a:ln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Line 384"/>
            <p:cNvSpPr>
              <a:spLocks noChangeShapeType="1"/>
            </p:cNvSpPr>
            <p:nvPr/>
          </p:nvSpPr>
          <p:spPr bwMode="auto">
            <a:xfrm>
              <a:off x="2994" y="1349"/>
              <a:ext cx="5" cy="4"/>
            </a:xfrm>
            <a:prstGeom prst="line">
              <a:avLst/>
            </a:prstGeom>
            <a:grpFill/>
            <a:ln w="19050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Line 385"/>
            <p:cNvSpPr>
              <a:spLocks noChangeShapeType="1"/>
            </p:cNvSpPr>
            <p:nvPr/>
          </p:nvSpPr>
          <p:spPr bwMode="auto">
            <a:xfrm>
              <a:off x="812" y="1815"/>
              <a:ext cx="5" cy="5"/>
            </a:xfrm>
            <a:prstGeom prst="line">
              <a:avLst/>
            </a:prstGeom>
            <a:grpFill/>
            <a:ln w="19050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Freeform 386"/>
            <p:cNvSpPr>
              <a:spLocks/>
            </p:cNvSpPr>
            <p:nvPr/>
          </p:nvSpPr>
          <p:spPr bwMode="auto">
            <a:xfrm>
              <a:off x="346" y="1458"/>
              <a:ext cx="2271" cy="862"/>
            </a:xfrm>
            <a:custGeom>
              <a:avLst/>
              <a:gdLst/>
              <a:ahLst/>
              <a:cxnLst>
                <a:cxn ang="0">
                  <a:pos x="426" y="842"/>
                </a:cxn>
                <a:cxn ang="0">
                  <a:pos x="426" y="842"/>
                </a:cxn>
                <a:cxn ang="0">
                  <a:pos x="1150" y="743"/>
                </a:cxn>
                <a:cxn ang="0">
                  <a:pos x="2271" y="862"/>
                </a:cxn>
                <a:cxn ang="0">
                  <a:pos x="1488" y="0"/>
                </a:cxn>
                <a:cxn ang="0">
                  <a:pos x="1488" y="0"/>
                </a:cxn>
                <a:cxn ang="0">
                  <a:pos x="622" y="262"/>
                </a:cxn>
                <a:cxn ang="0">
                  <a:pos x="0" y="585"/>
                </a:cxn>
                <a:cxn ang="0">
                  <a:pos x="426" y="842"/>
                </a:cxn>
              </a:cxnLst>
              <a:rect l="0" t="0" r="r" b="b"/>
              <a:pathLst>
                <a:path w="2271" h="862">
                  <a:moveTo>
                    <a:pt x="426" y="842"/>
                  </a:moveTo>
                  <a:lnTo>
                    <a:pt x="426" y="842"/>
                  </a:lnTo>
                  <a:cubicBezTo>
                    <a:pt x="547" y="826"/>
                    <a:pt x="843" y="740"/>
                    <a:pt x="1150" y="743"/>
                  </a:cubicBezTo>
                  <a:cubicBezTo>
                    <a:pt x="1457" y="746"/>
                    <a:pt x="2230" y="838"/>
                    <a:pt x="2271" y="862"/>
                  </a:cubicBezTo>
                  <a:cubicBezTo>
                    <a:pt x="1879" y="431"/>
                    <a:pt x="1488" y="0"/>
                    <a:pt x="1488" y="0"/>
                  </a:cubicBezTo>
                  <a:lnTo>
                    <a:pt x="1488" y="0"/>
                  </a:lnTo>
                  <a:cubicBezTo>
                    <a:pt x="1344" y="44"/>
                    <a:pt x="870" y="165"/>
                    <a:pt x="622" y="262"/>
                  </a:cubicBezTo>
                  <a:cubicBezTo>
                    <a:pt x="374" y="359"/>
                    <a:pt x="14" y="566"/>
                    <a:pt x="0" y="585"/>
                  </a:cubicBezTo>
                  <a:cubicBezTo>
                    <a:pt x="213" y="713"/>
                    <a:pt x="426" y="842"/>
                    <a:pt x="426" y="842"/>
                  </a:cubicBez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7411" name="Rectangle 1"/>
          <p:cNvSpPr>
            <a:spLocks noChangeArrowheads="1"/>
          </p:cNvSpPr>
          <p:nvPr/>
        </p:nvSpPr>
        <p:spPr bwMode="auto">
          <a:xfrm>
            <a:off x="1795463" y="739775"/>
            <a:ext cx="11763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4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مثال</a:t>
            </a:r>
            <a:r>
              <a:rPr lang="en-US" altLang="ar-SA" sz="4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ar-EG" altLang="ar-SA" sz="44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4800600" y="3530600"/>
            <a:ext cx="3505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rtl="1" eaLnBrk="1" hangingPunct="1"/>
            <a:r>
              <a:rPr lang="ar-EG" altLang="ar-SA" sz="4000" b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تحقق من فهمك</a:t>
            </a:r>
            <a:endParaRPr lang="en-US" altLang="ar-SA" sz="4000" dirty="0">
              <a:solidFill>
                <a:srgbClr val="99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11"/>
          <p:cNvGrpSpPr>
            <a:grpSpLocks/>
          </p:cNvGrpSpPr>
          <p:nvPr/>
        </p:nvGrpSpPr>
        <p:grpSpPr bwMode="auto">
          <a:xfrm>
            <a:off x="685800" y="4602163"/>
            <a:ext cx="7772400" cy="1722437"/>
            <a:chOff x="685800" y="4602540"/>
            <a:chExt cx="7772400" cy="1722060"/>
          </a:xfrm>
        </p:grpSpPr>
        <p:sp>
          <p:nvSpPr>
            <p:cNvPr id="17416" name="Rectangle 12"/>
            <p:cNvSpPr>
              <a:spLocks noChangeArrowheads="1"/>
            </p:cNvSpPr>
            <p:nvPr/>
          </p:nvSpPr>
          <p:spPr bwMode="auto">
            <a:xfrm>
              <a:off x="685800" y="4602540"/>
              <a:ext cx="7772400" cy="1077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1" eaLnBrk="1" hangingPunct="1"/>
              <a:r>
                <a:rPr lang="en-US" altLang="ar-SA" sz="3200" b="1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ar-EG" altLang="ar-SA" sz="3200" b="1">
                  <a:latin typeface="Times New Roman" pitchFamily="18" charset="0"/>
                  <a:cs typeface="Times New Roman" pitchFamily="18" charset="0"/>
                </a:rPr>
                <a:t>) اكتب بصيغة الميل ونقطة معادلة المستقيم الذي ميله </a:t>
              </a:r>
              <a:r>
                <a:rPr lang="en-US" altLang="ar-SA" sz="3200" b="1">
                  <a:latin typeface="Times New Roman" pitchFamily="18" charset="0"/>
                  <a:cs typeface="Times New Roman" pitchFamily="18" charset="0"/>
                </a:rPr>
                <a:t>4</a:t>
              </a:r>
              <a:r>
                <a:rPr lang="ar-EG" altLang="ar-SA" sz="3200" b="1">
                  <a:latin typeface="Times New Roman" pitchFamily="18" charset="0"/>
                  <a:cs typeface="Times New Roman" pitchFamily="18" charset="0"/>
                </a:rPr>
                <a:t>، ويمر بالنقطة (</a:t>
              </a:r>
              <a:r>
                <a:rPr lang="en-US" altLang="ar-SA" sz="3200" b="1">
                  <a:latin typeface="Times New Roman" pitchFamily="18" charset="0"/>
                  <a:cs typeface="Times New Roman" pitchFamily="18" charset="0"/>
                </a:rPr>
                <a:t>-3,-6</a:t>
              </a:r>
              <a:r>
                <a:rPr lang="ar-EG" altLang="ar-SA" sz="3200" b="1">
                  <a:latin typeface="Times New Roman" pitchFamily="18" charset="0"/>
                  <a:cs typeface="Times New Roman" pitchFamily="18" charset="0"/>
                </a:rPr>
                <a:t>)، ثم مثله بيانياً.</a:t>
              </a:r>
              <a:endParaRPr lang="en-US" altLang="ar-SA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417" name="TextBox 13"/>
            <p:cNvSpPr txBox="1">
              <a:spLocks noChangeArrowheads="1"/>
            </p:cNvSpPr>
            <p:nvPr/>
          </p:nvSpPr>
          <p:spPr bwMode="auto">
            <a:xfrm>
              <a:off x="6705600" y="5739825"/>
              <a:ext cx="184731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rtl="1" eaLnBrk="1" hangingPunct="1"/>
              <a:endParaRPr lang="ar-EG" altLang="ar-SA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>
    <p:wipe/>
    <p:sndAc>
      <p:stSnd>
        <p:snd r:embed="rId2" name="0008 - نملة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 rtl="1" eaLnBrk="1" hangingPunct="1"/>
            <a:endParaRPr lang="ar-SA" altLang="ar-SA"/>
          </a:p>
        </p:txBody>
      </p:sp>
      <p:graphicFrame>
        <p:nvGraphicFramePr>
          <p:cNvPr id="44033" name="Object 1"/>
          <p:cNvGraphicFramePr>
            <a:graphicFrameLocks noChangeAspect="1"/>
          </p:cNvGraphicFramePr>
          <p:nvPr/>
        </p:nvGraphicFramePr>
        <p:xfrm>
          <a:off x="381000" y="990600"/>
          <a:ext cx="3733800" cy="609600"/>
        </p:xfrm>
        <a:graphic>
          <a:graphicData uri="http://schemas.openxmlformats.org/presentationml/2006/ole">
            <p:oleObj spid="_x0000_s18436" r:id="rId6" imgW="2336800" imgH="368300" progId="">
              <p:embed/>
            </p:oleObj>
          </a:graphicData>
        </a:graphic>
      </p:graphicFrame>
      <p:sp>
        <p:nvSpPr>
          <p:cNvPr id="18437" name="Rectangle 3"/>
          <p:cNvSpPr>
            <a:spLocks noChangeArrowheads="1"/>
          </p:cNvSpPr>
          <p:nvPr/>
        </p:nvSpPr>
        <p:spPr bwMode="auto">
          <a:xfrm>
            <a:off x="0" y="3714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 rtl="1" eaLnBrk="1" hangingPunct="1"/>
            <a:endParaRPr lang="ar-SA" altLang="ar-SA"/>
          </a:p>
        </p:txBody>
      </p:sp>
      <p:sp>
        <p:nvSpPr>
          <p:cNvPr id="18438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 rtl="1" eaLnBrk="1" hangingPunct="1"/>
            <a:endParaRPr lang="ar-SA" altLang="ar-SA"/>
          </a:p>
        </p:txBody>
      </p:sp>
      <p:graphicFrame>
        <p:nvGraphicFramePr>
          <p:cNvPr id="44036" name="Object 4"/>
          <p:cNvGraphicFramePr>
            <a:graphicFrameLocks noChangeAspect="1"/>
          </p:cNvGraphicFramePr>
          <p:nvPr/>
        </p:nvGraphicFramePr>
        <p:xfrm>
          <a:off x="381000" y="1752600"/>
          <a:ext cx="4191000" cy="609600"/>
        </p:xfrm>
        <a:graphic>
          <a:graphicData uri="http://schemas.openxmlformats.org/presentationml/2006/ole">
            <p:oleObj spid="_x0000_s18439" r:id="rId7" imgW="1536700" imgH="342900" progId="">
              <p:embed/>
            </p:oleObj>
          </a:graphicData>
        </a:graphic>
      </p:graphicFrame>
      <p:sp>
        <p:nvSpPr>
          <p:cNvPr id="18440" name="Rectangle 6"/>
          <p:cNvSpPr>
            <a:spLocks noChangeArrowheads="1"/>
          </p:cNvSpPr>
          <p:nvPr/>
        </p:nvSpPr>
        <p:spPr bwMode="auto">
          <a:xfrm>
            <a:off x="0" y="342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 rtl="1" eaLnBrk="1" hangingPunct="1"/>
            <a:endParaRPr lang="ar-SA" altLang="ar-SA"/>
          </a:p>
        </p:txBody>
      </p:sp>
      <p:sp>
        <p:nvSpPr>
          <p:cNvPr id="44040" name="Rectangle 8"/>
          <p:cNvSpPr>
            <a:spLocks noChangeArrowheads="1"/>
          </p:cNvSpPr>
          <p:nvPr/>
        </p:nvSpPr>
        <p:spPr bwMode="auto">
          <a:xfrm>
            <a:off x="609600" y="2590800"/>
            <a:ext cx="8115300" cy="120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 rtl="1" eaLnBrk="1" hangingPunct="1"/>
            <a:r>
              <a:rPr lang="ar-EG" altLang="ar-SA" sz="3600" b="1" dirty="0">
                <a:solidFill>
                  <a:srgbClr val="1515FF"/>
                </a:solidFill>
                <a:latin typeface="Times New Roman" pitchFamily="18" charset="0"/>
                <a:cs typeface="Times New Roman" pitchFamily="18" charset="0"/>
              </a:rPr>
              <a:t>استعمل قيمة الميل </a:t>
            </a:r>
            <a:r>
              <a:rPr lang="en-US" altLang="ar-SA" sz="3600" b="1" dirty="0">
                <a:solidFill>
                  <a:srgbClr val="1515FF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ar-EG" altLang="ar-SA" sz="3600" b="1" dirty="0">
                <a:solidFill>
                  <a:srgbClr val="1515FF"/>
                </a:solidFill>
                <a:latin typeface="Times New Roman" pitchFamily="18" charset="0"/>
                <a:cs typeface="Times New Roman" pitchFamily="18" charset="0"/>
              </a:rPr>
              <a:t> لتحديد نقطة أخرى  وذلك بالانتقال </a:t>
            </a:r>
            <a:r>
              <a:rPr lang="en-US" altLang="ar-SA" sz="3600" b="1" dirty="0">
                <a:solidFill>
                  <a:srgbClr val="1515FF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ar-EG" altLang="ar-SA" sz="3600" b="1" dirty="0">
                <a:solidFill>
                  <a:srgbClr val="1515FF"/>
                </a:solidFill>
                <a:latin typeface="Times New Roman" pitchFamily="18" charset="0"/>
                <a:cs typeface="Times New Roman" pitchFamily="18" charset="0"/>
              </a:rPr>
              <a:t> وحدات لأعلى ثم وحدة واحدة </a:t>
            </a:r>
            <a:r>
              <a:rPr lang="ar-EG" altLang="ar-SA" sz="3600" b="1" dirty="0" err="1">
                <a:solidFill>
                  <a:srgbClr val="1515FF"/>
                </a:solidFill>
                <a:latin typeface="Times New Roman" pitchFamily="18" charset="0"/>
                <a:cs typeface="Times New Roman" pitchFamily="18" charset="0"/>
              </a:rPr>
              <a:t>تجاة</a:t>
            </a:r>
            <a:r>
              <a:rPr lang="ar-EG" altLang="ar-SA" sz="3600" b="1" dirty="0">
                <a:solidFill>
                  <a:srgbClr val="1515FF"/>
                </a:solidFill>
                <a:latin typeface="Times New Roman" pitchFamily="18" charset="0"/>
                <a:cs typeface="Times New Roman" pitchFamily="18" charset="0"/>
              </a:rPr>
              <a:t> اليمين.</a:t>
            </a:r>
            <a:endParaRPr lang="ar-EG" altLang="ar-SA" sz="3600" dirty="0"/>
          </a:p>
        </p:txBody>
      </p:sp>
      <p:pic>
        <p:nvPicPr>
          <p:cNvPr id="18443" name="Picture 1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29200" y="3784600"/>
            <a:ext cx="3695700" cy="28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5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graphicFrame>
        <p:nvGraphicFramePr>
          <p:cNvPr id="18444" name="Object 12"/>
          <p:cNvGraphicFramePr>
            <a:graphicFrameLocks noChangeAspect="1"/>
          </p:cNvGraphicFramePr>
          <p:nvPr/>
        </p:nvGraphicFramePr>
        <p:xfrm>
          <a:off x="533400" y="304800"/>
          <a:ext cx="2869494" cy="533400"/>
        </p:xfrm>
        <a:graphic>
          <a:graphicData uri="http://schemas.openxmlformats.org/presentationml/2006/ole">
            <p:oleObj spid="_x0000_s18444" r:id="rId9" imgW="1841500" imgH="342900" progId="">
              <p:embed/>
            </p:oleObj>
          </a:graphicData>
        </a:graphic>
      </p:graphicFrame>
      <p:sp>
        <p:nvSpPr>
          <p:cNvPr id="18446" name="Rectangle 14"/>
          <p:cNvSpPr>
            <a:spLocks noChangeArrowheads="1"/>
          </p:cNvSpPr>
          <p:nvPr/>
        </p:nvSpPr>
        <p:spPr bwMode="auto">
          <a:xfrm>
            <a:off x="0" y="342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</p:spTree>
  </p:cSld>
  <p:clrMapOvr>
    <a:masterClrMapping/>
  </p:clrMapOvr>
  <p:transition>
    <p:wipe/>
    <p:sndAc>
      <p:stSnd>
        <p:snd r:embed="rId3" name="0008 - نملة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>
                                            <p:subSp spid="_x0000_s18436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4033">
                                            <p:subSp spid="_x0000_s18436"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>
                                            <p:subSp spid="_x0000_s18439"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4036">
                                            <p:subSp spid="_x0000_s18439"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4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8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8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 autoUpdateAnimBg="0"/>
      <p:bldP spid="44040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28600" y="304800"/>
            <a:ext cx="8458200" cy="6248400"/>
          </a:xfrm>
          <a:prstGeom prst="roundRect">
            <a:avLst/>
          </a:prstGeom>
          <a:blipFill>
            <a:blip r:embed="rId4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990600" y="1641475"/>
            <a:ext cx="7239000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rtl="1" eaLnBrk="1" hangingPunct="1"/>
            <a:r>
              <a:rPr lang="ar-EG" altLang="ar-SA" sz="5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عندما لا يُعطى ميل المستقيم، استعمل أي نقطتين عليه لحساب ميله، ثم استعمل صيغة الميل ونقطة أو الميل والمقطع لكتابة معادلته.</a:t>
            </a:r>
            <a:endParaRPr lang="en-US" altLang="ar-SA" sz="5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/>
    <p:sndAc>
      <p:stSnd>
        <p:snd r:embed="rId2" name="0008 - نملة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533400" y="152400"/>
            <a:ext cx="8077200" cy="6629400"/>
            <a:chOff x="2819400" y="1143000"/>
            <a:chExt cx="4419600" cy="4572000"/>
          </a:xfrm>
        </p:grpSpPr>
        <p:grpSp>
          <p:nvGrpSpPr>
            <p:cNvPr id="20503" name="Group 4"/>
            <p:cNvGrpSpPr>
              <a:grpSpLocks/>
            </p:cNvGrpSpPr>
            <p:nvPr/>
          </p:nvGrpSpPr>
          <p:grpSpPr bwMode="auto">
            <a:xfrm>
              <a:off x="2819400" y="1143000"/>
              <a:ext cx="4419600" cy="4572000"/>
              <a:chOff x="2819400" y="1143000"/>
              <a:chExt cx="4419600" cy="4572000"/>
            </a:xfrm>
          </p:grpSpPr>
          <p:sp>
            <p:nvSpPr>
              <p:cNvPr id="3" name="Rounded Rectangle 2"/>
              <p:cNvSpPr/>
              <p:nvPr/>
            </p:nvSpPr>
            <p:spPr>
              <a:xfrm>
                <a:off x="2819400" y="1143000"/>
                <a:ext cx="4419600" cy="4572000"/>
              </a:xfrm>
              <a:prstGeom prst="roundRect">
                <a:avLst>
                  <a:gd name="adj" fmla="val 3544"/>
                </a:avLst>
              </a:prstGeom>
              <a:solidFill>
                <a:schemeClr val="bg1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EG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" name="Snip Same Side Corner Rectangle 3"/>
              <p:cNvSpPr/>
              <p:nvPr/>
            </p:nvSpPr>
            <p:spPr>
              <a:xfrm>
                <a:off x="2819400" y="1143000"/>
                <a:ext cx="4419600" cy="472966"/>
              </a:xfrm>
              <a:prstGeom prst="snip2SameRect">
                <a:avLst>
                  <a:gd name="adj1" fmla="val 50000"/>
                  <a:gd name="adj2" fmla="val 31481"/>
                </a:avLst>
              </a:prstGeom>
              <a:solidFill>
                <a:srgbClr val="00B0F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EG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" name="Isosceles Triangle 5"/>
            <p:cNvSpPr/>
            <p:nvPr/>
          </p:nvSpPr>
          <p:spPr>
            <a:xfrm rot="16200000">
              <a:off x="6819516" y="1654120"/>
              <a:ext cx="457638" cy="381329"/>
            </a:xfrm>
            <a:prstGeom prst="triangle">
              <a:avLst/>
            </a:prstGeom>
            <a:solidFill>
              <a:srgbClr val="FFFF0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3048000" y="152400"/>
            <a:ext cx="29860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40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إرشادات للدراسة</a:t>
            </a:r>
            <a:endParaRPr lang="ar-EG" altLang="ar-SA" sz="440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5424488" y="914400"/>
            <a:ext cx="1738312" cy="5842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طريقة بديلة</a:t>
            </a:r>
            <a:endParaRPr lang="ar-EG" altLang="ar-SA" sz="360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1600200" y="1447800"/>
            <a:ext cx="57150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rtl="1" eaLnBrk="1" hangingPunct="1"/>
            <a:r>
              <a:rPr lang="ar-EG" altLang="ar-SA" sz="3200" b="1" dirty="0">
                <a:latin typeface="Times New Roman" pitchFamily="18" charset="0"/>
                <a:cs typeface="Times New Roman" pitchFamily="18" charset="0"/>
              </a:rPr>
              <a:t>في المثال </a:t>
            </a:r>
            <a:r>
              <a:rPr lang="en-US" altLang="ar-SA" sz="3200" b="1" dirty="0">
                <a:latin typeface="Times New Roman" pitchFamily="18" charset="0"/>
                <a:cs typeface="Times New Roman" pitchFamily="18" charset="0"/>
              </a:rPr>
              <a:t>3b</a:t>
            </a:r>
            <a:r>
              <a:rPr lang="ar-EG" altLang="ar-SA" sz="3200" b="1" dirty="0">
                <a:latin typeface="Times New Roman" pitchFamily="18" charset="0"/>
                <a:cs typeface="Times New Roman" pitchFamily="18" charset="0"/>
              </a:rPr>
              <a:t>، يمكنك تعويض </a:t>
            </a:r>
            <a:r>
              <a:rPr lang="ar-EG" altLang="ar-SA" sz="3200" b="1" dirty="0" err="1">
                <a:latin typeface="Times New Roman" pitchFamily="18" charset="0"/>
                <a:cs typeface="Times New Roman" pitchFamily="18" charset="0"/>
              </a:rPr>
              <a:t>إحداثيي</a:t>
            </a:r>
            <a:r>
              <a:rPr lang="ar-EG" altLang="ar-SA" sz="3200" b="1" dirty="0">
                <a:latin typeface="Times New Roman" pitchFamily="18" charset="0"/>
                <a:cs typeface="Times New Roman" pitchFamily="18" charset="0"/>
              </a:rPr>
              <a:t> إحدى النقطتين في صيغة الميل والمقطع لإيجاد مقطع المحور </a:t>
            </a:r>
            <a:r>
              <a:rPr lang="en-US" altLang="ar-SA" sz="3200" b="1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ar-EG" altLang="ar-SA" sz="3200" b="1" dirty="0">
                <a:latin typeface="Times New Roman" pitchFamily="18" charset="0"/>
                <a:cs typeface="Times New Roman" pitchFamily="18" charset="0"/>
              </a:rPr>
              <a:t>، ثم كتابة المعادلة.</a:t>
            </a:r>
            <a:endParaRPr lang="ar-EG" altLang="ar-SA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1981200" y="2971800"/>
            <a:ext cx="2093913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>
              <a:lnSpc>
                <a:spcPts val="3000"/>
              </a:lnSpc>
            </a:pPr>
            <a:r>
              <a:rPr lang="en-US" altLang="ar-SA" sz="32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altLang="ar-SA" sz="3200" b="1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altLang="ar-SA" sz="3200" b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altLang="ar-SA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altLang="ar-SA" sz="3200" b="1">
                <a:latin typeface="Times New Roman" pitchFamily="18" charset="0"/>
                <a:cs typeface="Times New Roman" pitchFamily="18" charset="0"/>
              </a:rPr>
              <a:t> + b</a:t>
            </a:r>
            <a:endParaRPr lang="en-US" altLang="ar-SA" sz="36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18"/>
          <p:cNvGrpSpPr>
            <a:grpSpLocks/>
          </p:cNvGrpSpPr>
          <p:nvPr/>
        </p:nvGrpSpPr>
        <p:grpSpPr bwMode="auto">
          <a:xfrm>
            <a:off x="1752600" y="3221038"/>
            <a:ext cx="3733800" cy="849312"/>
            <a:chOff x="2895600" y="3275386"/>
            <a:chExt cx="3733800" cy="943848"/>
          </a:xfrm>
        </p:grpSpPr>
        <p:sp>
          <p:nvSpPr>
            <p:cNvPr id="20501" name="Rectangle 6"/>
            <p:cNvSpPr>
              <a:spLocks noChangeArrowheads="1"/>
            </p:cNvSpPr>
            <p:nvPr/>
          </p:nvSpPr>
          <p:spPr bwMode="auto">
            <a:xfrm>
              <a:off x="2895600" y="3505886"/>
              <a:ext cx="3733800" cy="528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 rtl="1" eaLnBrk="1" hangingPunct="1">
                <a:lnSpc>
                  <a:spcPts val="3400"/>
                </a:lnSpc>
              </a:pPr>
              <a:r>
                <a:rPr lang="en-US" altLang="ar-SA" sz="3200" b="1" dirty="0">
                  <a:latin typeface="Times New Roman" pitchFamily="18" charset="0"/>
                  <a:cs typeface="Times New Roman" pitchFamily="18" charset="0"/>
                </a:rPr>
                <a:t> -          </a:t>
              </a:r>
              <a:r>
                <a:rPr lang="en-US" altLang="ar-SA" sz="32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( -7 ) </a:t>
              </a:r>
              <a:r>
                <a:rPr lang="en-US" altLang="ar-SA" sz="3200" b="1" dirty="0">
                  <a:latin typeface="Times New Roman" pitchFamily="18" charset="0"/>
                  <a:cs typeface="Times New Roman" pitchFamily="18" charset="0"/>
                </a:rPr>
                <a:t>+ b</a:t>
              </a:r>
              <a:r>
                <a:rPr lang="ar-EG" altLang="ar-SA" sz="3200" b="1" dirty="0" err="1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altLang="ar-SA" sz="3200" b="1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4</a:t>
              </a:r>
              <a:r>
                <a:rPr lang="en-US" altLang="ar-SA" sz="32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en-US" altLang="ar-SA" sz="3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502" name="TextBox 17"/>
            <p:cNvSpPr txBox="1">
              <a:spLocks noChangeArrowheads="1"/>
            </p:cNvSpPr>
            <p:nvPr/>
          </p:nvSpPr>
          <p:spPr bwMode="auto">
            <a:xfrm>
              <a:off x="3848100" y="3275386"/>
              <a:ext cx="1295400" cy="9438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1" eaLnBrk="1" hangingPunct="1"/>
              <a:r>
                <a:rPr lang="en-US" altLang="ar-SA" sz="3200" b="1" u="sng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  1   </a:t>
              </a:r>
            </a:p>
            <a:p>
              <a:pPr algn="ctr" rtl="1" eaLnBrk="1" hangingPunct="1">
                <a:lnSpc>
                  <a:spcPts val="2800"/>
                </a:lnSpc>
              </a:pPr>
              <a:r>
                <a:rPr lang="ar-EG" altLang="ar-SA" sz="3200" b="1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ar-SA" sz="3200" b="1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ar-EG" altLang="ar-SA" sz="3200" b="1"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</p:grpSp>
      <p:grpSp>
        <p:nvGrpSpPr>
          <p:cNvPr id="8" name="Group 20"/>
          <p:cNvGrpSpPr>
            <a:grpSpLocks/>
          </p:cNvGrpSpPr>
          <p:nvPr/>
        </p:nvGrpSpPr>
        <p:grpSpPr bwMode="auto">
          <a:xfrm>
            <a:off x="1676400" y="4038600"/>
            <a:ext cx="2971800" cy="944563"/>
            <a:chOff x="3124200" y="4409182"/>
            <a:chExt cx="2971800" cy="943848"/>
          </a:xfrm>
        </p:grpSpPr>
        <p:sp>
          <p:nvSpPr>
            <p:cNvPr id="20499" name="Rectangle 6"/>
            <p:cNvSpPr>
              <a:spLocks noChangeArrowheads="1"/>
            </p:cNvSpPr>
            <p:nvPr/>
          </p:nvSpPr>
          <p:spPr bwMode="auto">
            <a:xfrm>
              <a:off x="3124200" y="4572000"/>
              <a:ext cx="2971800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 rtl="1" eaLnBrk="1" hangingPunct="1"/>
              <a:r>
                <a:rPr lang="en-US" altLang="ar-SA" sz="3200" b="1">
                  <a:latin typeface="Times New Roman" pitchFamily="18" charset="0"/>
                  <a:cs typeface="Times New Roman" pitchFamily="18" charset="0"/>
                </a:rPr>
                <a:t>4 =-         + b</a:t>
              </a:r>
            </a:p>
          </p:txBody>
        </p:sp>
        <p:sp>
          <p:nvSpPr>
            <p:cNvPr id="20500" name="TextBox 19"/>
            <p:cNvSpPr txBox="1">
              <a:spLocks noChangeArrowheads="1"/>
            </p:cNvSpPr>
            <p:nvPr/>
          </p:nvSpPr>
          <p:spPr bwMode="auto">
            <a:xfrm>
              <a:off x="4038600" y="4409182"/>
              <a:ext cx="1295400" cy="9438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1" eaLnBrk="1" hangingPunct="1"/>
              <a:r>
                <a:rPr lang="en-US" altLang="ar-SA" sz="3200" b="1" u="sng" dirty="0">
                  <a:latin typeface="Times New Roman" pitchFamily="18" charset="0"/>
                  <a:cs typeface="Times New Roman" pitchFamily="18" charset="0"/>
                </a:rPr>
                <a:t>  7   </a:t>
              </a:r>
            </a:p>
            <a:p>
              <a:pPr algn="ctr" rtl="1" eaLnBrk="1" hangingPunct="1">
                <a:lnSpc>
                  <a:spcPts val="2800"/>
                </a:lnSpc>
              </a:pPr>
              <a:r>
                <a:rPr lang="ar-EG" altLang="ar-SA" sz="32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ar-SA" sz="3200" b="1" dirty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ar-EG" altLang="ar-SA" sz="3200" b="1" dirty="0"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</p:grpSp>
      <p:grpSp>
        <p:nvGrpSpPr>
          <p:cNvPr id="9" name="Group 22"/>
          <p:cNvGrpSpPr>
            <a:grpSpLocks/>
          </p:cNvGrpSpPr>
          <p:nvPr/>
        </p:nvGrpSpPr>
        <p:grpSpPr bwMode="auto">
          <a:xfrm>
            <a:off x="2743200" y="5246688"/>
            <a:ext cx="2286000" cy="944562"/>
            <a:chOff x="3886200" y="5323582"/>
            <a:chExt cx="2286000" cy="943848"/>
          </a:xfrm>
        </p:grpSpPr>
        <p:sp>
          <p:nvSpPr>
            <p:cNvPr id="20497" name="Rectangle 6"/>
            <p:cNvSpPr>
              <a:spLocks noChangeArrowheads="1"/>
            </p:cNvSpPr>
            <p:nvPr/>
          </p:nvSpPr>
          <p:spPr bwMode="auto">
            <a:xfrm>
              <a:off x="3886200" y="5475982"/>
              <a:ext cx="1905000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 rtl="1" eaLnBrk="1" hangingPunct="1"/>
              <a:r>
                <a:rPr lang="en-US" altLang="ar-SA" sz="3200" b="1">
                  <a:latin typeface="Times New Roman" pitchFamily="18" charset="0"/>
                  <a:cs typeface="Times New Roman" pitchFamily="18" charset="0"/>
                </a:rPr>
                <a:t>b =</a:t>
              </a:r>
              <a:endParaRPr lang="en-US" altLang="ar-SA" sz="3200" b="1" u="sng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498" name="TextBox 21"/>
            <p:cNvSpPr txBox="1">
              <a:spLocks noChangeArrowheads="1"/>
            </p:cNvSpPr>
            <p:nvPr/>
          </p:nvSpPr>
          <p:spPr bwMode="auto">
            <a:xfrm>
              <a:off x="4876800" y="5323582"/>
              <a:ext cx="1295400" cy="9438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1" eaLnBrk="1" hangingPunct="1"/>
              <a:r>
                <a:rPr lang="en-US" altLang="ar-SA" sz="3200" b="1" u="sng">
                  <a:latin typeface="Times New Roman" pitchFamily="18" charset="0"/>
                  <a:cs typeface="Times New Roman" pitchFamily="18" charset="0"/>
                </a:rPr>
                <a:t>  1   </a:t>
              </a:r>
            </a:p>
            <a:p>
              <a:pPr algn="ctr" rtl="1" eaLnBrk="1" hangingPunct="1">
                <a:lnSpc>
                  <a:spcPts val="2800"/>
                </a:lnSpc>
              </a:pPr>
              <a:r>
                <a:rPr lang="ar-EG" altLang="ar-SA" sz="3200" b="1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ar-SA" sz="3200" b="1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ar-EG" altLang="ar-SA" sz="3200" b="1"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</p:grpSp>
      <p:grpSp>
        <p:nvGrpSpPr>
          <p:cNvPr id="10" name="Group 26"/>
          <p:cNvGrpSpPr>
            <a:grpSpLocks/>
          </p:cNvGrpSpPr>
          <p:nvPr/>
        </p:nvGrpSpPr>
        <p:grpSpPr bwMode="auto">
          <a:xfrm>
            <a:off x="5029200" y="5562597"/>
            <a:ext cx="3373039" cy="1009653"/>
            <a:chOff x="4342992" y="5638797"/>
            <a:chExt cx="3373794" cy="1009633"/>
          </a:xfrm>
        </p:grpSpPr>
        <p:sp>
          <p:nvSpPr>
            <p:cNvPr id="20494" name="Rectangle 7"/>
            <p:cNvSpPr>
              <a:spLocks noChangeArrowheads="1"/>
            </p:cNvSpPr>
            <p:nvPr/>
          </p:nvSpPr>
          <p:spPr bwMode="auto">
            <a:xfrm>
              <a:off x="4342992" y="5867395"/>
              <a:ext cx="3373794" cy="5847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rtl="1" eaLnBrk="1" hangingPunct="1"/>
              <a:r>
                <a:rPr lang="ar-EG" altLang="ar-SA" sz="3200" b="1" dirty="0" smtClean="0">
                  <a:latin typeface="Times New Roman" pitchFamily="18" charset="0"/>
                  <a:cs typeface="Times New Roman" pitchFamily="18" charset="0"/>
                </a:rPr>
                <a:t>لذا     </a:t>
              </a:r>
              <a:r>
                <a:rPr lang="en-US" altLang="ar-SA" sz="3200" b="1" dirty="0">
                  <a:latin typeface="Times New Roman" pitchFamily="18" charset="0"/>
                  <a:cs typeface="Times New Roman" pitchFamily="18" charset="0"/>
                </a:rPr>
                <a:t>y = -       x +   </a:t>
              </a:r>
              <a:endParaRPr lang="en-US" altLang="ar-SA" sz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495" name="TextBox 24"/>
            <p:cNvSpPr txBox="1">
              <a:spLocks noChangeArrowheads="1"/>
            </p:cNvSpPr>
            <p:nvPr/>
          </p:nvSpPr>
          <p:spPr bwMode="auto">
            <a:xfrm>
              <a:off x="6248400" y="5638797"/>
              <a:ext cx="1295400" cy="9438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1" eaLnBrk="1" hangingPunct="1"/>
              <a:r>
                <a:rPr lang="en-US" altLang="ar-SA" sz="3200" b="1" u="sng" dirty="0">
                  <a:latin typeface="Times New Roman" pitchFamily="18" charset="0"/>
                  <a:cs typeface="Times New Roman" pitchFamily="18" charset="0"/>
                </a:rPr>
                <a:t>  1 </a:t>
              </a:r>
              <a:r>
                <a:rPr lang="en-US" altLang="ar-SA" sz="3200" b="1" u="sng" dirty="0" smtClean="0">
                  <a:latin typeface="Times New Roman" pitchFamily="18" charset="0"/>
                  <a:cs typeface="Times New Roman" pitchFamily="18" charset="0"/>
                </a:rPr>
                <a:t>  </a:t>
              </a:r>
              <a:endParaRPr lang="en-US" altLang="ar-SA" sz="3200" b="1" u="sng" dirty="0">
                <a:latin typeface="Times New Roman" pitchFamily="18" charset="0"/>
                <a:cs typeface="Times New Roman" pitchFamily="18" charset="0"/>
              </a:endParaRPr>
            </a:p>
            <a:p>
              <a:pPr algn="ctr" rtl="1" eaLnBrk="1" hangingPunct="1">
                <a:lnSpc>
                  <a:spcPts val="2800"/>
                </a:lnSpc>
              </a:pPr>
              <a:r>
                <a:rPr lang="ar-EG" altLang="ar-SA" sz="32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ar-SA" sz="3200" b="1" dirty="0">
                  <a:latin typeface="Times New Roman" pitchFamily="18" charset="0"/>
                  <a:cs typeface="Times New Roman" pitchFamily="18" charset="0"/>
                </a:rPr>
                <a:t>   2  </a:t>
              </a:r>
              <a:r>
                <a:rPr lang="ar-EG" altLang="ar-SA" sz="3200" b="1" dirty="0"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  <p:sp>
          <p:nvSpPr>
            <p:cNvPr id="20496" name="TextBox 25"/>
            <p:cNvSpPr txBox="1">
              <a:spLocks noChangeArrowheads="1"/>
            </p:cNvSpPr>
            <p:nvPr/>
          </p:nvSpPr>
          <p:spPr bwMode="auto">
            <a:xfrm>
              <a:off x="4953000" y="5704582"/>
              <a:ext cx="1295400" cy="9438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1" eaLnBrk="1" hangingPunct="1"/>
              <a:r>
                <a:rPr lang="en-US" altLang="ar-SA" sz="3200" b="1" u="sng" dirty="0">
                  <a:latin typeface="Times New Roman" pitchFamily="18" charset="0"/>
                  <a:cs typeface="Times New Roman" pitchFamily="18" charset="0"/>
                </a:rPr>
                <a:t>  1  </a:t>
              </a:r>
            </a:p>
            <a:p>
              <a:pPr algn="ctr" rtl="1" eaLnBrk="1" hangingPunct="1">
                <a:lnSpc>
                  <a:spcPts val="2800"/>
                </a:lnSpc>
              </a:pPr>
              <a:r>
                <a:rPr lang="ar-EG" altLang="ar-SA" sz="32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ar-SA" sz="3200" b="1" dirty="0">
                  <a:latin typeface="Times New Roman" pitchFamily="18" charset="0"/>
                  <a:cs typeface="Times New Roman" pitchFamily="18" charset="0"/>
                </a:rPr>
                <a:t>   2  </a:t>
              </a:r>
              <a:r>
                <a:rPr lang="ar-EG" altLang="ar-SA" sz="3200" b="1" dirty="0"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</p:grpSp>
      <p:grpSp>
        <p:nvGrpSpPr>
          <p:cNvPr id="11" name="Group 20"/>
          <p:cNvGrpSpPr>
            <a:grpSpLocks/>
          </p:cNvGrpSpPr>
          <p:nvPr/>
        </p:nvGrpSpPr>
        <p:grpSpPr bwMode="auto">
          <a:xfrm>
            <a:off x="1219200" y="4724400"/>
            <a:ext cx="2971800" cy="944563"/>
            <a:chOff x="3124200" y="4409182"/>
            <a:chExt cx="2971800" cy="943848"/>
          </a:xfrm>
        </p:grpSpPr>
        <p:sp>
          <p:nvSpPr>
            <p:cNvPr id="20492" name="Rectangle 6"/>
            <p:cNvSpPr>
              <a:spLocks noChangeArrowheads="1"/>
            </p:cNvSpPr>
            <p:nvPr/>
          </p:nvSpPr>
          <p:spPr bwMode="auto">
            <a:xfrm>
              <a:off x="3124200" y="4572000"/>
              <a:ext cx="2971800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 rtl="1" eaLnBrk="1" hangingPunct="1"/>
              <a:r>
                <a:rPr lang="en-US" altLang="ar-SA" sz="3200" b="1">
                  <a:latin typeface="Times New Roman" pitchFamily="18" charset="0"/>
                  <a:cs typeface="Times New Roman" pitchFamily="18" charset="0"/>
                </a:rPr>
                <a:t>4 -         = b</a:t>
              </a:r>
            </a:p>
          </p:txBody>
        </p:sp>
        <p:sp>
          <p:nvSpPr>
            <p:cNvPr id="20493" name="TextBox 19"/>
            <p:cNvSpPr txBox="1">
              <a:spLocks noChangeArrowheads="1"/>
            </p:cNvSpPr>
            <p:nvPr/>
          </p:nvSpPr>
          <p:spPr bwMode="auto">
            <a:xfrm>
              <a:off x="3943064" y="4409182"/>
              <a:ext cx="1295400" cy="9438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1" eaLnBrk="1" hangingPunct="1"/>
              <a:r>
                <a:rPr lang="en-US" altLang="ar-SA" sz="3200" b="1" u="sng">
                  <a:latin typeface="Times New Roman" pitchFamily="18" charset="0"/>
                  <a:cs typeface="Times New Roman" pitchFamily="18" charset="0"/>
                </a:rPr>
                <a:t>  7   </a:t>
              </a:r>
            </a:p>
            <a:p>
              <a:pPr algn="ctr" rtl="1" eaLnBrk="1" hangingPunct="1">
                <a:lnSpc>
                  <a:spcPts val="2800"/>
                </a:lnSpc>
              </a:pPr>
              <a:r>
                <a:rPr lang="ar-EG" altLang="ar-SA" sz="3200" b="1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ar-SA" sz="3200" b="1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ar-EG" altLang="ar-SA" sz="3200" b="1"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</p:grpSp>
    </p:spTree>
  </p:cSld>
  <p:clrMapOvr>
    <a:masterClrMapping/>
  </p:clrMapOvr>
  <p:transition>
    <p:wipe/>
    <p:sndAc>
      <p:stSnd>
        <p:snd r:embed="rId2" name="0008 - نملة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305 - whish sou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248 - tiny be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1282 - wa - Morse code signa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1074 - spin sou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/>
      <p:bldP spid="1028" grpId="0" animBg="1"/>
      <p:bldP spid="1029" grpId="0"/>
      <p:bldP spid="103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>
            <a:grpSpLocks/>
          </p:cNvGrpSpPr>
          <p:nvPr/>
        </p:nvGrpSpPr>
        <p:grpSpPr bwMode="auto">
          <a:xfrm>
            <a:off x="6629400" y="304800"/>
            <a:ext cx="1981200" cy="1676400"/>
            <a:chOff x="6629400" y="304800"/>
            <a:chExt cx="1981200" cy="1676400"/>
          </a:xfrm>
        </p:grpSpPr>
        <p:sp>
          <p:nvSpPr>
            <p:cNvPr id="4" name="Oval 3"/>
            <p:cNvSpPr/>
            <p:nvPr/>
          </p:nvSpPr>
          <p:spPr>
            <a:xfrm>
              <a:off x="6705600" y="381000"/>
              <a:ext cx="1828800" cy="1524000"/>
            </a:xfrm>
            <a:prstGeom prst="ellipse">
              <a:avLst/>
            </a:prstGeom>
            <a:gradFill flip="none" rotWithShape="1">
              <a:gsLst>
                <a:gs pos="0">
                  <a:srgbClr val="92D050">
                    <a:tint val="66000"/>
                    <a:satMod val="160000"/>
                  </a:srgbClr>
                </a:gs>
                <a:gs pos="50000">
                  <a:srgbClr val="92D050">
                    <a:tint val="44500"/>
                    <a:satMod val="160000"/>
                  </a:srgbClr>
                </a:gs>
                <a:gs pos="100000">
                  <a:srgbClr val="92D05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" name="Rounded Rectangle 1"/>
            <p:cNvSpPr/>
            <p:nvPr/>
          </p:nvSpPr>
          <p:spPr>
            <a:xfrm>
              <a:off x="6629400" y="304800"/>
              <a:ext cx="1981200" cy="1676400"/>
            </a:xfrm>
            <a:prstGeom prst="roundRect">
              <a:avLst/>
            </a:prstGeom>
            <a:blipFill>
              <a:blip r:embed="rId6" cstate="print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7083425" y="609600"/>
            <a:ext cx="110807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en-US" altLang="ar-SA" sz="5400" b="1">
                <a:latin typeface="Times New Roman" pitchFamily="18" charset="0"/>
                <a:cs typeface="Times New Roman" pitchFamily="18" charset="0"/>
              </a:rPr>
              <a:t>2-5</a:t>
            </a:r>
            <a:endParaRPr lang="en-US" altLang="ar-SA" sz="6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28600" y="2971800"/>
            <a:ext cx="6553200" cy="3505200"/>
          </a:xfrm>
          <a:prstGeom prst="roundRect">
            <a:avLst/>
          </a:prstGeom>
          <a:blipFill>
            <a:blip r:embed="rId7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  <a:lum contrast="88000"/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1981200" y="3933825"/>
            <a:ext cx="48768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rtl="1" eaLnBrk="1" hangingPunct="1"/>
            <a:r>
              <a:rPr lang="ar-EG" altLang="ar-SA" sz="4000" b="1" dirty="0">
                <a:latin typeface="Times New Roman" pitchFamily="18" charset="0"/>
                <a:cs typeface="Times New Roman" pitchFamily="18" charset="0"/>
              </a:rPr>
              <a:t>صيغ معادلة المستقيم </a:t>
            </a:r>
            <a:r>
              <a:rPr lang="en-US" altLang="ar-SA" sz="4000" b="1" dirty="0">
                <a:latin typeface="Times New Roman" pitchFamily="18" charset="0"/>
                <a:cs typeface="Times New Roman" pitchFamily="18" charset="0"/>
              </a:rPr>
              <a:t>Equations of Line</a:t>
            </a:r>
            <a:endParaRPr lang="en-US" altLang="ar-SA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/>
    <p:sndAc>
      <p:stSnd>
        <p:snd r:embed="rId2" name="0008 - نملة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068 - arcade game mis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9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7" grpId="0"/>
      <p:bldP spid="921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81"/>
          <p:cNvGrpSpPr>
            <a:grpSpLocks/>
          </p:cNvGrpSpPr>
          <p:nvPr/>
        </p:nvGrpSpPr>
        <p:grpSpPr bwMode="auto">
          <a:xfrm>
            <a:off x="152400" y="228600"/>
            <a:ext cx="3581400" cy="1600200"/>
            <a:chOff x="346" y="336"/>
            <a:chExt cx="4803" cy="3221"/>
          </a:xfrm>
          <a:gradFill flip="none"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circle">
              <a:fillToRect l="100000" b="100000"/>
            </a:path>
            <a:tileRect t="-100000" r="-100000"/>
          </a:gradFill>
        </p:grpSpPr>
        <p:sp>
          <p:nvSpPr>
            <p:cNvPr id="3" name="Freeform 382"/>
            <p:cNvSpPr>
              <a:spLocks/>
            </p:cNvSpPr>
            <p:nvPr/>
          </p:nvSpPr>
          <p:spPr bwMode="auto">
            <a:xfrm>
              <a:off x="346" y="336"/>
              <a:ext cx="3206" cy="3155"/>
            </a:xfrm>
            <a:custGeom>
              <a:avLst/>
              <a:gdLst/>
              <a:ahLst/>
              <a:cxnLst>
                <a:cxn ang="0">
                  <a:pos x="2020" y="3110"/>
                </a:cxn>
                <a:cxn ang="0">
                  <a:pos x="1118" y="2472"/>
                </a:cxn>
                <a:cxn ang="0">
                  <a:pos x="466" y="2411"/>
                </a:cxn>
                <a:cxn ang="0">
                  <a:pos x="466" y="2411"/>
                </a:cxn>
                <a:cxn ang="0">
                  <a:pos x="426" y="1955"/>
                </a:cxn>
                <a:cxn ang="0">
                  <a:pos x="0" y="1707"/>
                </a:cxn>
                <a:cxn ang="0">
                  <a:pos x="466" y="1479"/>
                </a:cxn>
                <a:cxn ang="0">
                  <a:pos x="565" y="1032"/>
                </a:cxn>
                <a:cxn ang="0">
                  <a:pos x="565" y="1022"/>
                </a:cxn>
                <a:cxn ang="0">
                  <a:pos x="565" y="1022"/>
                </a:cxn>
                <a:cxn ang="0">
                  <a:pos x="1616" y="398"/>
                </a:cxn>
                <a:cxn ang="0">
                  <a:pos x="3206" y="0"/>
                </a:cxn>
                <a:cxn ang="0">
                  <a:pos x="2648" y="1013"/>
                </a:cxn>
                <a:cxn ang="0">
                  <a:pos x="1488" y="1122"/>
                </a:cxn>
                <a:cxn ang="0">
                  <a:pos x="2271" y="1984"/>
                </a:cxn>
                <a:cxn ang="0">
                  <a:pos x="2020" y="3110"/>
                </a:cxn>
              </a:cxnLst>
              <a:rect l="0" t="0" r="r" b="b"/>
              <a:pathLst>
                <a:path w="3206" h="3155">
                  <a:moveTo>
                    <a:pt x="2020" y="3110"/>
                  </a:moveTo>
                  <a:cubicBezTo>
                    <a:pt x="1985" y="3155"/>
                    <a:pt x="1558" y="2560"/>
                    <a:pt x="1118" y="2472"/>
                  </a:cubicBezTo>
                  <a:cubicBezTo>
                    <a:pt x="678" y="2384"/>
                    <a:pt x="600" y="2426"/>
                    <a:pt x="466" y="2411"/>
                  </a:cubicBezTo>
                  <a:lnTo>
                    <a:pt x="466" y="2411"/>
                  </a:lnTo>
                  <a:lnTo>
                    <a:pt x="426" y="1955"/>
                  </a:lnTo>
                  <a:lnTo>
                    <a:pt x="0" y="1707"/>
                  </a:lnTo>
                  <a:lnTo>
                    <a:pt x="466" y="1479"/>
                  </a:lnTo>
                  <a:lnTo>
                    <a:pt x="565" y="1032"/>
                  </a:lnTo>
                  <a:lnTo>
                    <a:pt x="565" y="1022"/>
                  </a:lnTo>
                  <a:lnTo>
                    <a:pt x="565" y="1022"/>
                  </a:lnTo>
                  <a:cubicBezTo>
                    <a:pt x="740" y="918"/>
                    <a:pt x="1176" y="568"/>
                    <a:pt x="1616" y="398"/>
                  </a:cubicBezTo>
                  <a:cubicBezTo>
                    <a:pt x="1982" y="248"/>
                    <a:pt x="2879" y="23"/>
                    <a:pt x="3206" y="0"/>
                  </a:cubicBezTo>
                  <a:cubicBezTo>
                    <a:pt x="2923" y="506"/>
                    <a:pt x="2648" y="1013"/>
                    <a:pt x="2648" y="1013"/>
                  </a:cubicBezTo>
                  <a:lnTo>
                    <a:pt x="1488" y="1122"/>
                  </a:lnTo>
                  <a:lnTo>
                    <a:pt x="2271" y="1984"/>
                  </a:lnTo>
                  <a:cubicBezTo>
                    <a:pt x="2360" y="2315"/>
                    <a:pt x="2020" y="3110"/>
                    <a:pt x="2020" y="3110"/>
                  </a:cubicBez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" name="Freeform 383"/>
            <p:cNvSpPr>
              <a:spLocks/>
            </p:cNvSpPr>
            <p:nvPr/>
          </p:nvSpPr>
          <p:spPr bwMode="auto">
            <a:xfrm>
              <a:off x="1827" y="344"/>
              <a:ext cx="3322" cy="3213"/>
            </a:xfrm>
            <a:custGeom>
              <a:avLst/>
              <a:gdLst/>
              <a:ahLst/>
              <a:cxnLst>
                <a:cxn ang="0">
                  <a:pos x="670" y="260"/>
                </a:cxn>
                <a:cxn ang="0">
                  <a:pos x="440" y="214"/>
                </a:cxn>
                <a:cxn ang="0">
                  <a:pos x="348" y="0"/>
                </a:cxn>
                <a:cxn ang="0">
                  <a:pos x="234" y="204"/>
                </a:cxn>
                <a:cxn ang="0">
                  <a:pos x="0" y="226"/>
                </a:cxn>
                <a:cxn ang="0">
                  <a:pos x="160" y="398"/>
                </a:cxn>
                <a:cxn ang="0">
                  <a:pos x="108" y="626"/>
                </a:cxn>
                <a:cxn ang="0">
                  <a:pos x="320" y="528"/>
                </a:cxn>
                <a:cxn ang="0">
                  <a:pos x="522" y="648"/>
                </a:cxn>
                <a:cxn ang="0">
                  <a:pos x="494" y="416"/>
                </a:cxn>
                <a:cxn ang="0">
                  <a:pos x="670" y="260"/>
                </a:cxn>
              </a:cxnLst>
              <a:rect l="0" t="0" r="r" b="b"/>
              <a:pathLst>
                <a:path w="670" h="648">
                  <a:moveTo>
                    <a:pt x="670" y="260"/>
                  </a:moveTo>
                  <a:lnTo>
                    <a:pt x="440" y="214"/>
                  </a:lnTo>
                  <a:lnTo>
                    <a:pt x="348" y="0"/>
                  </a:lnTo>
                  <a:lnTo>
                    <a:pt x="234" y="204"/>
                  </a:lnTo>
                  <a:lnTo>
                    <a:pt x="0" y="226"/>
                  </a:lnTo>
                  <a:lnTo>
                    <a:pt x="160" y="398"/>
                  </a:lnTo>
                  <a:lnTo>
                    <a:pt x="108" y="626"/>
                  </a:lnTo>
                  <a:lnTo>
                    <a:pt x="320" y="528"/>
                  </a:lnTo>
                  <a:lnTo>
                    <a:pt x="522" y="648"/>
                  </a:lnTo>
                  <a:lnTo>
                    <a:pt x="494" y="416"/>
                  </a:lnTo>
                  <a:lnTo>
                    <a:pt x="670" y="260"/>
                  </a:ln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Line 384"/>
            <p:cNvSpPr>
              <a:spLocks noChangeShapeType="1"/>
            </p:cNvSpPr>
            <p:nvPr/>
          </p:nvSpPr>
          <p:spPr bwMode="auto">
            <a:xfrm>
              <a:off x="2994" y="1349"/>
              <a:ext cx="5" cy="4"/>
            </a:xfrm>
            <a:prstGeom prst="line">
              <a:avLst/>
            </a:prstGeom>
            <a:grpFill/>
            <a:ln w="19050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Line 385"/>
            <p:cNvSpPr>
              <a:spLocks noChangeShapeType="1"/>
            </p:cNvSpPr>
            <p:nvPr/>
          </p:nvSpPr>
          <p:spPr bwMode="auto">
            <a:xfrm>
              <a:off x="812" y="1815"/>
              <a:ext cx="5" cy="5"/>
            </a:xfrm>
            <a:prstGeom prst="line">
              <a:avLst/>
            </a:prstGeom>
            <a:grpFill/>
            <a:ln w="19050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Freeform 386"/>
            <p:cNvSpPr>
              <a:spLocks/>
            </p:cNvSpPr>
            <p:nvPr/>
          </p:nvSpPr>
          <p:spPr bwMode="auto">
            <a:xfrm>
              <a:off x="346" y="1458"/>
              <a:ext cx="2271" cy="862"/>
            </a:xfrm>
            <a:custGeom>
              <a:avLst/>
              <a:gdLst/>
              <a:ahLst/>
              <a:cxnLst>
                <a:cxn ang="0">
                  <a:pos x="426" y="842"/>
                </a:cxn>
                <a:cxn ang="0">
                  <a:pos x="426" y="842"/>
                </a:cxn>
                <a:cxn ang="0">
                  <a:pos x="1150" y="743"/>
                </a:cxn>
                <a:cxn ang="0">
                  <a:pos x="2271" y="862"/>
                </a:cxn>
                <a:cxn ang="0">
                  <a:pos x="1488" y="0"/>
                </a:cxn>
                <a:cxn ang="0">
                  <a:pos x="1488" y="0"/>
                </a:cxn>
                <a:cxn ang="0">
                  <a:pos x="622" y="262"/>
                </a:cxn>
                <a:cxn ang="0">
                  <a:pos x="0" y="585"/>
                </a:cxn>
                <a:cxn ang="0">
                  <a:pos x="426" y="842"/>
                </a:cxn>
              </a:cxnLst>
              <a:rect l="0" t="0" r="r" b="b"/>
              <a:pathLst>
                <a:path w="2271" h="862">
                  <a:moveTo>
                    <a:pt x="426" y="842"/>
                  </a:moveTo>
                  <a:lnTo>
                    <a:pt x="426" y="842"/>
                  </a:lnTo>
                  <a:cubicBezTo>
                    <a:pt x="547" y="826"/>
                    <a:pt x="843" y="740"/>
                    <a:pt x="1150" y="743"/>
                  </a:cubicBezTo>
                  <a:cubicBezTo>
                    <a:pt x="1457" y="746"/>
                    <a:pt x="2230" y="838"/>
                    <a:pt x="2271" y="862"/>
                  </a:cubicBezTo>
                  <a:cubicBezTo>
                    <a:pt x="1879" y="431"/>
                    <a:pt x="1488" y="0"/>
                    <a:pt x="1488" y="0"/>
                  </a:cubicBezTo>
                  <a:lnTo>
                    <a:pt x="1488" y="0"/>
                  </a:lnTo>
                  <a:cubicBezTo>
                    <a:pt x="1344" y="44"/>
                    <a:pt x="870" y="165"/>
                    <a:pt x="622" y="262"/>
                  </a:cubicBezTo>
                  <a:cubicBezTo>
                    <a:pt x="374" y="359"/>
                    <a:pt x="14" y="566"/>
                    <a:pt x="0" y="585"/>
                  </a:cubicBezTo>
                  <a:cubicBezTo>
                    <a:pt x="213" y="713"/>
                    <a:pt x="426" y="842"/>
                    <a:pt x="426" y="842"/>
                  </a:cubicBez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795463" y="739775"/>
            <a:ext cx="11763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4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مثال</a:t>
            </a:r>
            <a:r>
              <a:rPr lang="en-US" altLang="ar-SA" sz="4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ar-EG" altLang="ar-SA" sz="44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3"/>
          <p:cNvPicPr>
            <a:picLocks noChangeAspect="1"/>
          </p:cNvPicPr>
          <p:nvPr/>
        </p:nvPicPr>
        <p:blipFill>
          <a:blip r:embed="rId9" cstate="print">
            <a:lum bright="34000" contrast="28000"/>
          </a:blip>
          <a:srcRect/>
          <a:stretch>
            <a:fillRect/>
          </a:stretch>
        </p:blipFill>
        <p:spPr bwMode="auto">
          <a:xfrm>
            <a:off x="228600" y="1981200"/>
            <a:ext cx="8763000" cy="480060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828800" y="2286000"/>
            <a:ext cx="54371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معادلة المستقيم المار بنقطتين معلومتين</a:t>
            </a:r>
            <a:endParaRPr lang="en-US" altLang="ar-SA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905000" y="4978400"/>
            <a:ext cx="67056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 eaLnBrk="1" hangingPunct="1"/>
            <a:r>
              <a:rPr lang="ar-EG" altLang="ar-SA" sz="32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الخطوة </a:t>
            </a:r>
            <a:r>
              <a:rPr lang="en-US" altLang="ar-SA" sz="32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ar-EG" altLang="ar-SA" sz="32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ar-EG" altLang="ar-SA" sz="3200" b="1">
                <a:latin typeface="Times New Roman" pitchFamily="18" charset="0"/>
                <a:cs typeface="Times New Roman" pitchFamily="18" charset="0"/>
              </a:rPr>
              <a:t>أوجد ميل المستقيم المار بالنقطتين.</a:t>
            </a:r>
            <a:endParaRPr lang="en-US" altLang="ar-SA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3"/>
          <p:cNvSpPr>
            <a:spLocks noChangeArrowheads="1"/>
          </p:cNvSpPr>
          <p:nvPr/>
        </p:nvSpPr>
        <p:spPr bwMode="auto">
          <a:xfrm>
            <a:off x="914400" y="3230563"/>
            <a:ext cx="7315200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rtl="1" eaLnBrk="1" hangingPunct="1"/>
            <a:r>
              <a:rPr lang="ar-EG" altLang="ar-SA" sz="3200" b="1">
                <a:latin typeface="Times New Roman" pitchFamily="18" charset="0"/>
                <a:cs typeface="Times New Roman" pitchFamily="18" charset="0"/>
              </a:rPr>
              <a:t>اكتب بصيغة الميل والمقطع معادلة المستقيم المار بكل زوج نقاط فيما يأتي:</a:t>
            </a:r>
          </a:p>
          <a:p>
            <a:pPr algn="r" rtl="1" eaLnBrk="1" hangingPunct="1"/>
            <a:r>
              <a:rPr lang="en-US" altLang="ar-SA" sz="32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ar-EG" altLang="ar-SA" sz="32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altLang="ar-SA" sz="3200" b="1">
                <a:latin typeface="Times New Roman" pitchFamily="18" charset="0"/>
                <a:cs typeface="Times New Roman" pitchFamily="18" charset="0"/>
              </a:rPr>
              <a:t>(0,3), (-2,-1)</a:t>
            </a:r>
            <a:endParaRPr lang="en-US" altLang="ar-SA" sz="32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10" cstate="print"/>
          <a:stretch>
            <a:fillRect/>
          </a:stretch>
        </p:blipFill>
        <p:spPr bwMode="auto">
          <a:xfrm>
            <a:off x="3810000" y="5715000"/>
            <a:ext cx="4496647" cy="745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Rectangle 26"/>
          <p:cNvSpPr>
            <a:spLocks noChangeArrowheads="1"/>
          </p:cNvSpPr>
          <p:nvPr/>
        </p:nvSpPr>
        <p:spPr bwMode="auto">
          <a:xfrm>
            <a:off x="668338" y="6121400"/>
            <a:ext cx="28432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 eaLnBrk="1" hangingPunct="1"/>
            <a:r>
              <a:rPr lang="ar-EG" altLang="ar-SA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استعمل صيغة الميل</a:t>
            </a:r>
            <a:endParaRPr lang="ar-EG" altLang="ar-SA" sz="320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/>
    <p:sndAc>
      <p:stSnd>
        <p:snd r:embed="rId2" name="0008 - نملة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227 - thum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"/>
                                        <p:tgtEl>
                                          <p:spTgt spid="122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400" fill="hold"/>
                                        <p:tgtEl>
                                          <p:spTgt spid="122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00" fill="hold"/>
                                        <p:tgtEl>
                                          <p:spTgt spid="12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1305 - whish sou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21" grpId="0"/>
      <p:bldP spid="2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81"/>
          <p:cNvGrpSpPr>
            <a:grpSpLocks/>
          </p:cNvGrpSpPr>
          <p:nvPr/>
        </p:nvGrpSpPr>
        <p:grpSpPr bwMode="auto">
          <a:xfrm>
            <a:off x="152400" y="228600"/>
            <a:ext cx="3581400" cy="1600200"/>
            <a:chOff x="346" y="336"/>
            <a:chExt cx="4803" cy="3221"/>
          </a:xfrm>
          <a:gradFill flip="none"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circle">
              <a:fillToRect l="100000" b="100000"/>
            </a:path>
            <a:tileRect t="-100000" r="-100000"/>
          </a:gradFill>
        </p:grpSpPr>
        <p:sp>
          <p:nvSpPr>
            <p:cNvPr id="3" name="Freeform 382"/>
            <p:cNvSpPr>
              <a:spLocks/>
            </p:cNvSpPr>
            <p:nvPr/>
          </p:nvSpPr>
          <p:spPr bwMode="auto">
            <a:xfrm>
              <a:off x="346" y="336"/>
              <a:ext cx="3206" cy="3155"/>
            </a:xfrm>
            <a:custGeom>
              <a:avLst/>
              <a:gdLst/>
              <a:ahLst/>
              <a:cxnLst>
                <a:cxn ang="0">
                  <a:pos x="2020" y="3110"/>
                </a:cxn>
                <a:cxn ang="0">
                  <a:pos x="1118" y="2472"/>
                </a:cxn>
                <a:cxn ang="0">
                  <a:pos x="466" y="2411"/>
                </a:cxn>
                <a:cxn ang="0">
                  <a:pos x="466" y="2411"/>
                </a:cxn>
                <a:cxn ang="0">
                  <a:pos x="426" y="1955"/>
                </a:cxn>
                <a:cxn ang="0">
                  <a:pos x="0" y="1707"/>
                </a:cxn>
                <a:cxn ang="0">
                  <a:pos x="466" y="1479"/>
                </a:cxn>
                <a:cxn ang="0">
                  <a:pos x="565" y="1032"/>
                </a:cxn>
                <a:cxn ang="0">
                  <a:pos x="565" y="1022"/>
                </a:cxn>
                <a:cxn ang="0">
                  <a:pos x="565" y="1022"/>
                </a:cxn>
                <a:cxn ang="0">
                  <a:pos x="1616" y="398"/>
                </a:cxn>
                <a:cxn ang="0">
                  <a:pos x="3206" y="0"/>
                </a:cxn>
                <a:cxn ang="0">
                  <a:pos x="2648" y="1013"/>
                </a:cxn>
                <a:cxn ang="0">
                  <a:pos x="1488" y="1122"/>
                </a:cxn>
                <a:cxn ang="0">
                  <a:pos x="2271" y="1984"/>
                </a:cxn>
                <a:cxn ang="0">
                  <a:pos x="2020" y="3110"/>
                </a:cxn>
              </a:cxnLst>
              <a:rect l="0" t="0" r="r" b="b"/>
              <a:pathLst>
                <a:path w="3206" h="3155">
                  <a:moveTo>
                    <a:pt x="2020" y="3110"/>
                  </a:moveTo>
                  <a:cubicBezTo>
                    <a:pt x="1985" y="3155"/>
                    <a:pt x="1558" y="2560"/>
                    <a:pt x="1118" y="2472"/>
                  </a:cubicBezTo>
                  <a:cubicBezTo>
                    <a:pt x="678" y="2384"/>
                    <a:pt x="600" y="2426"/>
                    <a:pt x="466" y="2411"/>
                  </a:cubicBezTo>
                  <a:lnTo>
                    <a:pt x="466" y="2411"/>
                  </a:lnTo>
                  <a:lnTo>
                    <a:pt x="426" y="1955"/>
                  </a:lnTo>
                  <a:lnTo>
                    <a:pt x="0" y="1707"/>
                  </a:lnTo>
                  <a:lnTo>
                    <a:pt x="466" y="1479"/>
                  </a:lnTo>
                  <a:lnTo>
                    <a:pt x="565" y="1032"/>
                  </a:lnTo>
                  <a:lnTo>
                    <a:pt x="565" y="1022"/>
                  </a:lnTo>
                  <a:lnTo>
                    <a:pt x="565" y="1022"/>
                  </a:lnTo>
                  <a:cubicBezTo>
                    <a:pt x="740" y="918"/>
                    <a:pt x="1176" y="568"/>
                    <a:pt x="1616" y="398"/>
                  </a:cubicBezTo>
                  <a:cubicBezTo>
                    <a:pt x="1982" y="248"/>
                    <a:pt x="2879" y="23"/>
                    <a:pt x="3206" y="0"/>
                  </a:cubicBezTo>
                  <a:cubicBezTo>
                    <a:pt x="2923" y="506"/>
                    <a:pt x="2648" y="1013"/>
                    <a:pt x="2648" y="1013"/>
                  </a:cubicBezTo>
                  <a:lnTo>
                    <a:pt x="1488" y="1122"/>
                  </a:lnTo>
                  <a:lnTo>
                    <a:pt x="2271" y="1984"/>
                  </a:lnTo>
                  <a:cubicBezTo>
                    <a:pt x="2360" y="2315"/>
                    <a:pt x="2020" y="3110"/>
                    <a:pt x="2020" y="3110"/>
                  </a:cubicBez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" name="Freeform 383"/>
            <p:cNvSpPr>
              <a:spLocks/>
            </p:cNvSpPr>
            <p:nvPr/>
          </p:nvSpPr>
          <p:spPr bwMode="auto">
            <a:xfrm>
              <a:off x="1827" y="344"/>
              <a:ext cx="3322" cy="3213"/>
            </a:xfrm>
            <a:custGeom>
              <a:avLst/>
              <a:gdLst/>
              <a:ahLst/>
              <a:cxnLst>
                <a:cxn ang="0">
                  <a:pos x="670" y="260"/>
                </a:cxn>
                <a:cxn ang="0">
                  <a:pos x="440" y="214"/>
                </a:cxn>
                <a:cxn ang="0">
                  <a:pos x="348" y="0"/>
                </a:cxn>
                <a:cxn ang="0">
                  <a:pos x="234" y="204"/>
                </a:cxn>
                <a:cxn ang="0">
                  <a:pos x="0" y="226"/>
                </a:cxn>
                <a:cxn ang="0">
                  <a:pos x="160" y="398"/>
                </a:cxn>
                <a:cxn ang="0">
                  <a:pos x="108" y="626"/>
                </a:cxn>
                <a:cxn ang="0">
                  <a:pos x="320" y="528"/>
                </a:cxn>
                <a:cxn ang="0">
                  <a:pos x="522" y="648"/>
                </a:cxn>
                <a:cxn ang="0">
                  <a:pos x="494" y="416"/>
                </a:cxn>
                <a:cxn ang="0">
                  <a:pos x="670" y="260"/>
                </a:cxn>
              </a:cxnLst>
              <a:rect l="0" t="0" r="r" b="b"/>
              <a:pathLst>
                <a:path w="670" h="648">
                  <a:moveTo>
                    <a:pt x="670" y="260"/>
                  </a:moveTo>
                  <a:lnTo>
                    <a:pt x="440" y="214"/>
                  </a:lnTo>
                  <a:lnTo>
                    <a:pt x="348" y="0"/>
                  </a:lnTo>
                  <a:lnTo>
                    <a:pt x="234" y="204"/>
                  </a:lnTo>
                  <a:lnTo>
                    <a:pt x="0" y="226"/>
                  </a:lnTo>
                  <a:lnTo>
                    <a:pt x="160" y="398"/>
                  </a:lnTo>
                  <a:lnTo>
                    <a:pt x="108" y="626"/>
                  </a:lnTo>
                  <a:lnTo>
                    <a:pt x="320" y="528"/>
                  </a:lnTo>
                  <a:lnTo>
                    <a:pt x="522" y="648"/>
                  </a:lnTo>
                  <a:lnTo>
                    <a:pt x="494" y="416"/>
                  </a:lnTo>
                  <a:lnTo>
                    <a:pt x="670" y="260"/>
                  </a:ln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Line 384"/>
            <p:cNvSpPr>
              <a:spLocks noChangeShapeType="1"/>
            </p:cNvSpPr>
            <p:nvPr/>
          </p:nvSpPr>
          <p:spPr bwMode="auto">
            <a:xfrm>
              <a:off x="2994" y="1349"/>
              <a:ext cx="5" cy="4"/>
            </a:xfrm>
            <a:prstGeom prst="line">
              <a:avLst/>
            </a:prstGeom>
            <a:grpFill/>
            <a:ln w="19050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Line 385"/>
            <p:cNvSpPr>
              <a:spLocks noChangeShapeType="1"/>
            </p:cNvSpPr>
            <p:nvPr/>
          </p:nvSpPr>
          <p:spPr bwMode="auto">
            <a:xfrm>
              <a:off x="812" y="1815"/>
              <a:ext cx="5" cy="5"/>
            </a:xfrm>
            <a:prstGeom prst="line">
              <a:avLst/>
            </a:prstGeom>
            <a:grpFill/>
            <a:ln w="19050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Freeform 386"/>
            <p:cNvSpPr>
              <a:spLocks/>
            </p:cNvSpPr>
            <p:nvPr/>
          </p:nvSpPr>
          <p:spPr bwMode="auto">
            <a:xfrm>
              <a:off x="346" y="1458"/>
              <a:ext cx="2271" cy="862"/>
            </a:xfrm>
            <a:custGeom>
              <a:avLst/>
              <a:gdLst/>
              <a:ahLst/>
              <a:cxnLst>
                <a:cxn ang="0">
                  <a:pos x="426" y="842"/>
                </a:cxn>
                <a:cxn ang="0">
                  <a:pos x="426" y="842"/>
                </a:cxn>
                <a:cxn ang="0">
                  <a:pos x="1150" y="743"/>
                </a:cxn>
                <a:cxn ang="0">
                  <a:pos x="2271" y="862"/>
                </a:cxn>
                <a:cxn ang="0">
                  <a:pos x="1488" y="0"/>
                </a:cxn>
                <a:cxn ang="0">
                  <a:pos x="1488" y="0"/>
                </a:cxn>
                <a:cxn ang="0">
                  <a:pos x="622" y="262"/>
                </a:cxn>
                <a:cxn ang="0">
                  <a:pos x="0" y="585"/>
                </a:cxn>
                <a:cxn ang="0">
                  <a:pos x="426" y="842"/>
                </a:cxn>
              </a:cxnLst>
              <a:rect l="0" t="0" r="r" b="b"/>
              <a:pathLst>
                <a:path w="2271" h="862">
                  <a:moveTo>
                    <a:pt x="426" y="842"/>
                  </a:moveTo>
                  <a:lnTo>
                    <a:pt x="426" y="842"/>
                  </a:lnTo>
                  <a:cubicBezTo>
                    <a:pt x="547" y="826"/>
                    <a:pt x="843" y="740"/>
                    <a:pt x="1150" y="743"/>
                  </a:cubicBezTo>
                  <a:cubicBezTo>
                    <a:pt x="1457" y="746"/>
                    <a:pt x="2230" y="838"/>
                    <a:pt x="2271" y="862"/>
                  </a:cubicBezTo>
                  <a:cubicBezTo>
                    <a:pt x="1879" y="431"/>
                    <a:pt x="1488" y="0"/>
                    <a:pt x="1488" y="0"/>
                  </a:cubicBezTo>
                  <a:lnTo>
                    <a:pt x="1488" y="0"/>
                  </a:lnTo>
                  <a:cubicBezTo>
                    <a:pt x="1344" y="44"/>
                    <a:pt x="870" y="165"/>
                    <a:pt x="622" y="262"/>
                  </a:cubicBezTo>
                  <a:cubicBezTo>
                    <a:pt x="374" y="359"/>
                    <a:pt x="14" y="566"/>
                    <a:pt x="0" y="585"/>
                  </a:cubicBezTo>
                  <a:cubicBezTo>
                    <a:pt x="213" y="713"/>
                    <a:pt x="426" y="842"/>
                    <a:pt x="426" y="842"/>
                  </a:cubicBez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2531" name="Rectangle 1"/>
          <p:cNvSpPr>
            <a:spLocks noChangeArrowheads="1"/>
          </p:cNvSpPr>
          <p:nvPr/>
        </p:nvSpPr>
        <p:spPr bwMode="auto">
          <a:xfrm>
            <a:off x="1795463" y="739775"/>
            <a:ext cx="11763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4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مثال</a:t>
            </a:r>
            <a:r>
              <a:rPr lang="en-US" altLang="ar-SA" sz="4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ar-EG" altLang="ar-SA" sz="44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2" name="Picture 3"/>
          <p:cNvPicPr>
            <a:picLocks noChangeAspect="1"/>
          </p:cNvPicPr>
          <p:nvPr/>
        </p:nvPicPr>
        <p:blipFill>
          <a:blip r:embed="rId8" cstate="print">
            <a:lum bright="34000" contrast="28000"/>
          </a:blip>
          <a:srcRect/>
          <a:stretch>
            <a:fillRect/>
          </a:stretch>
        </p:blipFill>
        <p:spPr bwMode="auto">
          <a:xfrm>
            <a:off x="228600" y="1981200"/>
            <a:ext cx="8763000" cy="480060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3124200" y="4953000"/>
            <a:ext cx="54102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 eaLnBrk="1" hangingPunct="1"/>
            <a:r>
              <a:rPr lang="ar-EG" altLang="ar-SA" sz="32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الخطوة </a:t>
            </a:r>
            <a:r>
              <a:rPr lang="en-US" altLang="ar-SA" sz="32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ar-EG" altLang="ar-SA" sz="32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ar-EG" altLang="ar-SA" sz="3200" b="1">
                <a:latin typeface="Times New Roman" pitchFamily="18" charset="0"/>
                <a:cs typeface="Times New Roman" pitchFamily="18" charset="0"/>
              </a:rPr>
              <a:t>اكتب معادلة المستقيم.</a:t>
            </a:r>
            <a:endParaRPr lang="en-US" altLang="ar-SA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5" name="Rectangle 3"/>
          <p:cNvSpPr>
            <a:spLocks noChangeArrowheads="1"/>
          </p:cNvSpPr>
          <p:nvPr/>
        </p:nvSpPr>
        <p:spPr bwMode="auto">
          <a:xfrm>
            <a:off x="914400" y="3230563"/>
            <a:ext cx="7315200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rtl="1" eaLnBrk="1" hangingPunct="1"/>
            <a:r>
              <a:rPr lang="ar-EG" altLang="ar-SA" sz="3200" b="1" dirty="0">
                <a:latin typeface="Times New Roman" pitchFamily="18" charset="0"/>
                <a:cs typeface="Times New Roman" pitchFamily="18" charset="0"/>
              </a:rPr>
              <a:t>اكتب بصيغة الميل والمقطع معادلة المستقيم المار بكل زوج نقاط فيما </a:t>
            </a:r>
            <a:r>
              <a:rPr lang="ar-EG" altLang="ar-SA" sz="3200" b="1" dirty="0" err="1">
                <a:latin typeface="Times New Roman" pitchFamily="18" charset="0"/>
                <a:cs typeface="Times New Roman" pitchFamily="18" charset="0"/>
              </a:rPr>
              <a:t>يأتي:</a:t>
            </a:r>
            <a:endParaRPr lang="ar-EG" altLang="ar-SA" sz="3200" b="1" dirty="0">
              <a:latin typeface="Times New Roman" pitchFamily="18" charset="0"/>
              <a:cs typeface="Times New Roman" pitchFamily="18" charset="0"/>
            </a:endParaRPr>
          </a:p>
          <a:p>
            <a:pPr algn="r" rtl="1" eaLnBrk="1" hangingPunct="1"/>
            <a:r>
              <a:rPr lang="en-US" altLang="ar-SA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ar-EG" altLang="ar-SA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ar-EG" altLang="ar-SA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ar-SA" sz="3200" b="1" dirty="0">
                <a:latin typeface="Times New Roman" pitchFamily="18" charset="0"/>
                <a:cs typeface="Times New Roman" pitchFamily="18" charset="0"/>
              </a:rPr>
              <a:t>(0,3), (-2,-1)</a:t>
            </a:r>
            <a:endParaRPr lang="en-US" altLang="ar-SA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6491288" y="5486400"/>
            <a:ext cx="20351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 eaLnBrk="1" hangingPunct="1"/>
            <a:r>
              <a:rPr lang="en-US" altLang="ar-SA" sz="3200" b="1">
                <a:latin typeface="Times New Roman" pitchFamily="18" charset="0"/>
                <a:cs typeface="Times New Roman" pitchFamily="18" charset="0"/>
              </a:rPr>
              <a:t>y = </a:t>
            </a:r>
            <a:r>
              <a:rPr lang="en-US" altLang="ar-SA" sz="3200" b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altLang="ar-SA" sz="3200" b="1">
                <a:latin typeface="Times New Roman" pitchFamily="18" charset="0"/>
                <a:cs typeface="Times New Roman" pitchFamily="18" charset="0"/>
              </a:rPr>
              <a:t>x + </a:t>
            </a:r>
            <a:r>
              <a:rPr lang="en-US" altLang="ar-SA" sz="32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ar-EG" altLang="ar-SA" sz="320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447800" y="5486400"/>
            <a:ext cx="28956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 eaLnBrk="1" hangingPunct="1"/>
            <a:r>
              <a:rPr lang="ar-EG" altLang="ar-SA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صيغة الميل والمقطع</a:t>
            </a:r>
            <a:endParaRPr lang="ar-EG" altLang="ar-SA" sz="320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6630988" y="6096000"/>
            <a:ext cx="18875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 eaLnBrk="1" hangingPunct="1"/>
            <a:r>
              <a:rPr lang="en-US" altLang="ar-SA" sz="3200" b="1">
                <a:latin typeface="Times New Roman" pitchFamily="18" charset="0"/>
                <a:cs typeface="Times New Roman" pitchFamily="18" charset="0"/>
              </a:rPr>
              <a:t>y = </a:t>
            </a:r>
            <a:r>
              <a:rPr lang="en-US" altLang="ar-SA" sz="3200" b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ar-SA" sz="3200" b="1">
                <a:latin typeface="Times New Roman" pitchFamily="18" charset="0"/>
                <a:cs typeface="Times New Roman" pitchFamily="18" charset="0"/>
              </a:rPr>
              <a:t>x + </a:t>
            </a:r>
            <a:r>
              <a:rPr lang="en-US" altLang="ar-SA" sz="32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ar-EG" altLang="ar-SA" sz="3200" b="1">
                <a:latin typeface="Times New Roman" pitchFamily="18" charset="0"/>
                <a:cs typeface="Times New Roman" pitchFamily="18" charset="0"/>
              </a:rPr>
              <a:t>	</a:t>
            </a:r>
            <a:endParaRPr lang="ar-EG" altLang="ar-SA" sz="320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2444750" y="6096000"/>
            <a:ext cx="21748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 eaLnBrk="1" hangingPunct="1"/>
            <a:r>
              <a:rPr lang="en-US" altLang="ar-SA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m = 2</a:t>
            </a:r>
            <a:r>
              <a:rPr lang="ar-EG" altLang="ar-SA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، </a:t>
            </a:r>
            <a:r>
              <a:rPr lang="en-US" altLang="ar-SA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=3</a:t>
            </a:r>
            <a:r>
              <a:rPr lang="ar-EG" altLang="ar-SA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ar-SA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ar-EG" altLang="ar-SA" sz="320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1828800" y="2286000"/>
            <a:ext cx="54371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معادلة المستقيم المار بنقطتين معلومتين</a:t>
            </a:r>
            <a:endParaRPr lang="en-US" altLang="ar-SA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/>
    <p:sndAc>
      <p:stSnd>
        <p:snd r:embed="rId2" name="0008 - نملة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227 - thum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354 - wuup sou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1305 - whish sou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15" grpId="0"/>
      <p:bldP spid="16" grpId="0"/>
      <p:bldP spid="1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81"/>
          <p:cNvGrpSpPr>
            <a:grpSpLocks/>
          </p:cNvGrpSpPr>
          <p:nvPr/>
        </p:nvGrpSpPr>
        <p:grpSpPr bwMode="auto">
          <a:xfrm>
            <a:off x="152400" y="228600"/>
            <a:ext cx="3581400" cy="1600200"/>
            <a:chOff x="346" y="336"/>
            <a:chExt cx="4803" cy="3221"/>
          </a:xfrm>
          <a:gradFill flip="none"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circle">
              <a:fillToRect l="100000" b="100000"/>
            </a:path>
            <a:tileRect t="-100000" r="-100000"/>
          </a:gradFill>
        </p:grpSpPr>
        <p:sp>
          <p:nvSpPr>
            <p:cNvPr id="3" name="Freeform 382"/>
            <p:cNvSpPr>
              <a:spLocks/>
            </p:cNvSpPr>
            <p:nvPr/>
          </p:nvSpPr>
          <p:spPr bwMode="auto">
            <a:xfrm>
              <a:off x="346" y="336"/>
              <a:ext cx="3206" cy="3155"/>
            </a:xfrm>
            <a:custGeom>
              <a:avLst/>
              <a:gdLst/>
              <a:ahLst/>
              <a:cxnLst>
                <a:cxn ang="0">
                  <a:pos x="2020" y="3110"/>
                </a:cxn>
                <a:cxn ang="0">
                  <a:pos x="1118" y="2472"/>
                </a:cxn>
                <a:cxn ang="0">
                  <a:pos x="466" y="2411"/>
                </a:cxn>
                <a:cxn ang="0">
                  <a:pos x="466" y="2411"/>
                </a:cxn>
                <a:cxn ang="0">
                  <a:pos x="426" y="1955"/>
                </a:cxn>
                <a:cxn ang="0">
                  <a:pos x="0" y="1707"/>
                </a:cxn>
                <a:cxn ang="0">
                  <a:pos x="466" y="1479"/>
                </a:cxn>
                <a:cxn ang="0">
                  <a:pos x="565" y="1032"/>
                </a:cxn>
                <a:cxn ang="0">
                  <a:pos x="565" y="1022"/>
                </a:cxn>
                <a:cxn ang="0">
                  <a:pos x="565" y="1022"/>
                </a:cxn>
                <a:cxn ang="0">
                  <a:pos x="1616" y="398"/>
                </a:cxn>
                <a:cxn ang="0">
                  <a:pos x="3206" y="0"/>
                </a:cxn>
                <a:cxn ang="0">
                  <a:pos x="2648" y="1013"/>
                </a:cxn>
                <a:cxn ang="0">
                  <a:pos x="1488" y="1122"/>
                </a:cxn>
                <a:cxn ang="0">
                  <a:pos x="2271" y="1984"/>
                </a:cxn>
                <a:cxn ang="0">
                  <a:pos x="2020" y="3110"/>
                </a:cxn>
              </a:cxnLst>
              <a:rect l="0" t="0" r="r" b="b"/>
              <a:pathLst>
                <a:path w="3206" h="3155">
                  <a:moveTo>
                    <a:pt x="2020" y="3110"/>
                  </a:moveTo>
                  <a:cubicBezTo>
                    <a:pt x="1985" y="3155"/>
                    <a:pt x="1558" y="2560"/>
                    <a:pt x="1118" y="2472"/>
                  </a:cubicBezTo>
                  <a:cubicBezTo>
                    <a:pt x="678" y="2384"/>
                    <a:pt x="600" y="2426"/>
                    <a:pt x="466" y="2411"/>
                  </a:cubicBezTo>
                  <a:lnTo>
                    <a:pt x="466" y="2411"/>
                  </a:lnTo>
                  <a:lnTo>
                    <a:pt x="426" y="1955"/>
                  </a:lnTo>
                  <a:lnTo>
                    <a:pt x="0" y="1707"/>
                  </a:lnTo>
                  <a:lnTo>
                    <a:pt x="466" y="1479"/>
                  </a:lnTo>
                  <a:lnTo>
                    <a:pt x="565" y="1032"/>
                  </a:lnTo>
                  <a:lnTo>
                    <a:pt x="565" y="1022"/>
                  </a:lnTo>
                  <a:lnTo>
                    <a:pt x="565" y="1022"/>
                  </a:lnTo>
                  <a:cubicBezTo>
                    <a:pt x="740" y="918"/>
                    <a:pt x="1176" y="568"/>
                    <a:pt x="1616" y="398"/>
                  </a:cubicBezTo>
                  <a:cubicBezTo>
                    <a:pt x="1982" y="248"/>
                    <a:pt x="2879" y="23"/>
                    <a:pt x="3206" y="0"/>
                  </a:cubicBezTo>
                  <a:cubicBezTo>
                    <a:pt x="2923" y="506"/>
                    <a:pt x="2648" y="1013"/>
                    <a:pt x="2648" y="1013"/>
                  </a:cubicBezTo>
                  <a:lnTo>
                    <a:pt x="1488" y="1122"/>
                  </a:lnTo>
                  <a:lnTo>
                    <a:pt x="2271" y="1984"/>
                  </a:lnTo>
                  <a:cubicBezTo>
                    <a:pt x="2360" y="2315"/>
                    <a:pt x="2020" y="3110"/>
                    <a:pt x="2020" y="3110"/>
                  </a:cubicBez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" name="Freeform 383"/>
            <p:cNvSpPr>
              <a:spLocks/>
            </p:cNvSpPr>
            <p:nvPr/>
          </p:nvSpPr>
          <p:spPr bwMode="auto">
            <a:xfrm>
              <a:off x="1827" y="344"/>
              <a:ext cx="3322" cy="3213"/>
            </a:xfrm>
            <a:custGeom>
              <a:avLst/>
              <a:gdLst/>
              <a:ahLst/>
              <a:cxnLst>
                <a:cxn ang="0">
                  <a:pos x="670" y="260"/>
                </a:cxn>
                <a:cxn ang="0">
                  <a:pos x="440" y="214"/>
                </a:cxn>
                <a:cxn ang="0">
                  <a:pos x="348" y="0"/>
                </a:cxn>
                <a:cxn ang="0">
                  <a:pos x="234" y="204"/>
                </a:cxn>
                <a:cxn ang="0">
                  <a:pos x="0" y="226"/>
                </a:cxn>
                <a:cxn ang="0">
                  <a:pos x="160" y="398"/>
                </a:cxn>
                <a:cxn ang="0">
                  <a:pos x="108" y="626"/>
                </a:cxn>
                <a:cxn ang="0">
                  <a:pos x="320" y="528"/>
                </a:cxn>
                <a:cxn ang="0">
                  <a:pos x="522" y="648"/>
                </a:cxn>
                <a:cxn ang="0">
                  <a:pos x="494" y="416"/>
                </a:cxn>
                <a:cxn ang="0">
                  <a:pos x="670" y="260"/>
                </a:cxn>
              </a:cxnLst>
              <a:rect l="0" t="0" r="r" b="b"/>
              <a:pathLst>
                <a:path w="670" h="648">
                  <a:moveTo>
                    <a:pt x="670" y="260"/>
                  </a:moveTo>
                  <a:lnTo>
                    <a:pt x="440" y="214"/>
                  </a:lnTo>
                  <a:lnTo>
                    <a:pt x="348" y="0"/>
                  </a:lnTo>
                  <a:lnTo>
                    <a:pt x="234" y="204"/>
                  </a:lnTo>
                  <a:lnTo>
                    <a:pt x="0" y="226"/>
                  </a:lnTo>
                  <a:lnTo>
                    <a:pt x="160" y="398"/>
                  </a:lnTo>
                  <a:lnTo>
                    <a:pt x="108" y="626"/>
                  </a:lnTo>
                  <a:lnTo>
                    <a:pt x="320" y="528"/>
                  </a:lnTo>
                  <a:lnTo>
                    <a:pt x="522" y="648"/>
                  </a:lnTo>
                  <a:lnTo>
                    <a:pt x="494" y="416"/>
                  </a:lnTo>
                  <a:lnTo>
                    <a:pt x="670" y="260"/>
                  </a:ln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Line 384"/>
            <p:cNvSpPr>
              <a:spLocks noChangeShapeType="1"/>
            </p:cNvSpPr>
            <p:nvPr/>
          </p:nvSpPr>
          <p:spPr bwMode="auto">
            <a:xfrm>
              <a:off x="2994" y="1349"/>
              <a:ext cx="5" cy="4"/>
            </a:xfrm>
            <a:prstGeom prst="line">
              <a:avLst/>
            </a:prstGeom>
            <a:grpFill/>
            <a:ln w="19050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Line 385"/>
            <p:cNvSpPr>
              <a:spLocks noChangeShapeType="1"/>
            </p:cNvSpPr>
            <p:nvPr/>
          </p:nvSpPr>
          <p:spPr bwMode="auto">
            <a:xfrm>
              <a:off x="812" y="1815"/>
              <a:ext cx="5" cy="5"/>
            </a:xfrm>
            <a:prstGeom prst="line">
              <a:avLst/>
            </a:prstGeom>
            <a:grpFill/>
            <a:ln w="19050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Freeform 386"/>
            <p:cNvSpPr>
              <a:spLocks/>
            </p:cNvSpPr>
            <p:nvPr/>
          </p:nvSpPr>
          <p:spPr bwMode="auto">
            <a:xfrm>
              <a:off x="346" y="1458"/>
              <a:ext cx="2271" cy="862"/>
            </a:xfrm>
            <a:custGeom>
              <a:avLst/>
              <a:gdLst/>
              <a:ahLst/>
              <a:cxnLst>
                <a:cxn ang="0">
                  <a:pos x="426" y="842"/>
                </a:cxn>
                <a:cxn ang="0">
                  <a:pos x="426" y="842"/>
                </a:cxn>
                <a:cxn ang="0">
                  <a:pos x="1150" y="743"/>
                </a:cxn>
                <a:cxn ang="0">
                  <a:pos x="2271" y="862"/>
                </a:cxn>
                <a:cxn ang="0">
                  <a:pos x="1488" y="0"/>
                </a:cxn>
                <a:cxn ang="0">
                  <a:pos x="1488" y="0"/>
                </a:cxn>
                <a:cxn ang="0">
                  <a:pos x="622" y="262"/>
                </a:cxn>
                <a:cxn ang="0">
                  <a:pos x="0" y="585"/>
                </a:cxn>
                <a:cxn ang="0">
                  <a:pos x="426" y="842"/>
                </a:cxn>
              </a:cxnLst>
              <a:rect l="0" t="0" r="r" b="b"/>
              <a:pathLst>
                <a:path w="2271" h="862">
                  <a:moveTo>
                    <a:pt x="426" y="842"/>
                  </a:moveTo>
                  <a:lnTo>
                    <a:pt x="426" y="842"/>
                  </a:lnTo>
                  <a:cubicBezTo>
                    <a:pt x="547" y="826"/>
                    <a:pt x="843" y="740"/>
                    <a:pt x="1150" y="743"/>
                  </a:cubicBezTo>
                  <a:cubicBezTo>
                    <a:pt x="1457" y="746"/>
                    <a:pt x="2230" y="838"/>
                    <a:pt x="2271" y="862"/>
                  </a:cubicBezTo>
                  <a:cubicBezTo>
                    <a:pt x="1879" y="431"/>
                    <a:pt x="1488" y="0"/>
                    <a:pt x="1488" y="0"/>
                  </a:cubicBezTo>
                  <a:lnTo>
                    <a:pt x="1488" y="0"/>
                  </a:lnTo>
                  <a:cubicBezTo>
                    <a:pt x="1344" y="44"/>
                    <a:pt x="870" y="165"/>
                    <a:pt x="622" y="262"/>
                  </a:cubicBezTo>
                  <a:cubicBezTo>
                    <a:pt x="374" y="359"/>
                    <a:pt x="14" y="566"/>
                    <a:pt x="0" y="585"/>
                  </a:cubicBezTo>
                  <a:cubicBezTo>
                    <a:pt x="213" y="713"/>
                    <a:pt x="426" y="842"/>
                    <a:pt x="426" y="842"/>
                  </a:cubicBez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795463" y="739775"/>
            <a:ext cx="11763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4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مثال</a:t>
            </a:r>
            <a:r>
              <a:rPr lang="en-US" altLang="ar-SA" sz="4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ar-EG" altLang="ar-SA" sz="44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3"/>
          <p:cNvPicPr>
            <a:picLocks noChangeAspect="1"/>
          </p:cNvPicPr>
          <p:nvPr/>
        </p:nvPicPr>
        <p:blipFill>
          <a:blip r:embed="rId7" cstate="print">
            <a:lum bright="34000" contrast="28000"/>
          </a:blip>
          <a:srcRect/>
          <a:stretch>
            <a:fillRect/>
          </a:stretch>
        </p:blipFill>
        <p:spPr bwMode="auto">
          <a:xfrm>
            <a:off x="228600" y="1981200"/>
            <a:ext cx="8763000" cy="480060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5867400" y="3276600"/>
            <a:ext cx="25146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 eaLnBrk="1" hangingPunct="1"/>
            <a:r>
              <a:rPr lang="ar-EG" altLang="ar-SA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الخطوة </a:t>
            </a:r>
            <a:r>
              <a:rPr lang="en-US" altLang="ar-SA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ar-EG" altLang="ar-SA" sz="3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altLang="ar-SA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3"/>
          <p:cNvSpPr>
            <a:spLocks noChangeArrowheads="1"/>
          </p:cNvSpPr>
          <p:nvPr/>
        </p:nvSpPr>
        <p:spPr bwMode="auto">
          <a:xfrm>
            <a:off x="1219200" y="5867400"/>
            <a:ext cx="28432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 eaLnBrk="1" hangingPunct="1"/>
            <a:r>
              <a:rPr lang="ar-EG" altLang="ar-SA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استعمل صيغة الميل</a:t>
            </a:r>
            <a:endParaRPr lang="ar-EG" altLang="ar-SA" sz="32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1676400" y="4191000"/>
            <a:ext cx="5487499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762000" y="2235200"/>
            <a:ext cx="73152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rtl="1" eaLnBrk="1" hangingPunct="1"/>
            <a:r>
              <a:rPr lang="en-US" altLang="ar-SA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ar-EG" altLang="ar-SA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ar-EG" altLang="ar-SA" sz="3200" b="1" dirty="0" err="1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ar-SA" sz="3200" b="1" dirty="0">
                <a:latin typeface="Times New Roman" pitchFamily="18" charset="0"/>
                <a:cs typeface="Times New Roman" pitchFamily="18" charset="0"/>
              </a:rPr>
              <a:t>9,-4</a:t>
            </a:r>
            <a:r>
              <a:rPr lang="ar-EG" altLang="ar-SA" sz="3200" b="1" dirty="0" err="1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ar-EG" altLang="ar-SA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ar-SA" sz="3200" b="1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ar-EG" altLang="ar-SA" sz="3200" b="1" dirty="0" err="1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ar-SA" sz="3200" b="1" dirty="0">
                <a:latin typeface="Times New Roman" pitchFamily="18" charset="0"/>
                <a:cs typeface="Times New Roman" pitchFamily="18" charset="0"/>
              </a:rPr>
              <a:t>-7,4</a:t>
            </a:r>
            <a:r>
              <a:rPr lang="ar-EG" altLang="ar-SA" sz="3200" b="1" dirty="0" err="1">
                <a:latin typeface="Times New Roman" pitchFamily="18" charset="0"/>
                <a:cs typeface="Times New Roman" pitchFamily="18" charset="0"/>
              </a:rPr>
              <a:t>)</a:t>
            </a:r>
            <a:endParaRPr lang="en-US" altLang="ar-SA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/>
    <p:sndAc>
      <p:stSnd>
        <p:snd r:embed="rId2" name="0008 - نملة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227 - thum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074 - spin sou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81"/>
          <p:cNvGrpSpPr>
            <a:grpSpLocks/>
          </p:cNvGrpSpPr>
          <p:nvPr/>
        </p:nvGrpSpPr>
        <p:grpSpPr bwMode="auto">
          <a:xfrm>
            <a:off x="152400" y="228600"/>
            <a:ext cx="3581400" cy="1600200"/>
            <a:chOff x="346" y="336"/>
            <a:chExt cx="4803" cy="3221"/>
          </a:xfrm>
          <a:gradFill flip="none"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circle">
              <a:fillToRect l="100000" b="100000"/>
            </a:path>
            <a:tileRect t="-100000" r="-100000"/>
          </a:gradFill>
        </p:grpSpPr>
        <p:sp>
          <p:nvSpPr>
            <p:cNvPr id="3" name="Freeform 382"/>
            <p:cNvSpPr>
              <a:spLocks/>
            </p:cNvSpPr>
            <p:nvPr/>
          </p:nvSpPr>
          <p:spPr bwMode="auto">
            <a:xfrm>
              <a:off x="346" y="336"/>
              <a:ext cx="3206" cy="3155"/>
            </a:xfrm>
            <a:custGeom>
              <a:avLst/>
              <a:gdLst/>
              <a:ahLst/>
              <a:cxnLst>
                <a:cxn ang="0">
                  <a:pos x="2020" y="3110"/>
                </a:cxn>
                <a:cxn ang="0">
                  <a:pos x="1118" y="2472"/>
                </a:cxn>
                <a:cxn ang="0">
                  <a:pos x="466" y="2411"/>
                </a:cxn>
                <a:cxn ang="0">
                  <a:pos x="466" y="2411"/>
                </a:cxn>
                <a:cxn ang="0">
                  <a:pos x="426" y="1955"/>
                </a:cxn>
                <a:cxn ang="0">
                  <a:pos x="0" y="1707"/>
                </a:cxn>
                <a:cxn ang="0">
                  <a:pos x="466" y="1479"/>
                </a:cxn>
                <a:cxn ang="0">
                  <a:pos x="565" y="1032"/>
                </a:cxn>
                <a:cxn ang="0">
                  <a:pos x="565" y="1022"/>
                </a:cxn>
                <a:cxn ang="0">
                  <a:pos x="565" y="1022"/>
                </a:cxn>
                <a:cxn ang="0">
                  <a:pos x="1616" y="398"/>
                </a:cxn>
                <a:cxn ang="0">
                  <a:pos x="3206" y="0"/>
                </a:cxn>
                <a:cxn ang="0">
                  <a:pos x="2648" y="1013"/>
                </a:cxn>
                <a:cxn ang="0">
                  <a:pos x="1488" y="1122"/>
                </a:cxn>
                <a:cxn ang="0">
                  <a:pos x="2271" y="1984"/>
                </a:cxn>
                <a:cxn ang="0">
                  <a:pos x="2020" y="3110"/>
                </a:cxn>
              </a:cxnLst>
              <a:rect l="0" t="0" r="r" b="b"/>
              <a:pathLst>
                <a:path w="3206" h="3155">
                  <a:moveTo>
                    <a:pt x="2020" y="3110"/>
                  </a:moveTo>
                  <a:cubicBezTo>
                    <a:pt x="1985" y="3155"/>
                    <a:pt x="1558" y="2560"/>
                    <a:pt x="1118" y="2472"/>
                  </a:cubicBezTo>
                  <a:cubicBezTo>
                    <a:pt x="678" y="2384"/>
                    <a:pt x="600" y="2426"/>
                    <a:pt x="466" y="2411"/>
                  </a:cubicBezTo>
                  <a:lnTo>
                    <a:pt x="466" y="2411"/>
                  </a:lnTo>
                  <a:lnTo>
                    <a:pt x="426" y="1955"/>
                  </a:lnTo>
                  <a:lnTo>
                    <a:pt x="0" y="1707"/>
                  </a:lnTo>
                  <a:lnTo>
                    <a:pt x="466" y="1479"/>
                  </a:lnTo>
                  <a:lnTo>
                    <a:pt x="565" y="1032"/>
                  </a:lnTo>
                  <a:lnTo>
                    <a:pt x="565" y="1022"/>
                  </a:lnTo>
                  <a:lnTo>
                    <a:pt x="565" y="1022"/>
                  </a:lnTo>
                  <a:cubicBezTo>
                    <a:pt x="740" y="918"/>
                    <a:pt x="1176" y="568"/>
                    <a:pt x="1616" y="398"/>
                  </a:cubicBezTo>
                  <a:cubicBezTo>
                    <a:pt x="1982" y="248"/>
                    <a:pt x="2879" y="23"/>
                    <a:pt x="3206" y="0"/>
                  </a:cubicBezTo>
                  <a:cubicBezTo>
                    <a:pt x="2923" y="506"/>
                    <a:pt x="2648" y="1013"/>
                    <a:pt x="2648" y="1013"/>
                  </a:cubicBezTo>
                  <a:lnTo>
                    <a:pt x="1488" y="1122"/>
                  </a:lnTo>
                  <a:lnTo>
                    <a:pt x="2271" y="1984"/>
                  </a:lnTo>
                  <a:cubicBezTo>
                    <a:pt x="2360" y="2315"/>
                    <a:pt x="2020" y="3110"/>
                    <a:pt x="2020" y="3110"/>
                  </a:cubicBez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" name="Freeform 383"/>
            <p:cNvSpPr>
              <a:spLocks/>
            </p:cNvSpPr>
            <p:nvPr/>
          </p:nvSpPr>
          <p:spPr bwMode="auto">
            <a:xfrm>
              <a:off x="1827" y="344"/>
              <a:ext cx="3322" cy="3213"/>
            </a:xfrm>
            <a:custGeom>
              <a:avLst/>
              <a:gdLst/>
              <a:ahLst/>
              <a:cxnLst>
                <a:cxn ang="0">
                  <a:pos x="670" y="260"/>
                </a:cxn>
                <a:cxn ang="0">
                  <a:pos x="440" y="214"/>
                </a:cxn>
                <a:cxn ang="0">
                  <a:pos x="348" y="0"/>
                </a:cxn>
                <a:cxn ang="0">
                  <a:pos x="234" y="204"/>
                </a:cxn>
                <a:cxn ang="0">
                  <a:pos x="0" y="226"/>
                </a:cxn>
                <a:cxn ang="0">
                  <a:pos x="160" y="398"/>
                </a:cxn>
                <a:cxn ang="0">
                  <a:pos x="108" y="626"/>
                </a:cxn>
                <a:cxn ang="0">
                  <a:pos x="320" y="528"/>
                </a:cxn>
                <a:cxn ang="0">
                  <a:pos x="522" y="648"/>
                </a:cxn>
                <a:cxn ang="0">
                  <a:pos x="494" y="416"/>
                </a:cxn>
                <a:cxn ang="0">
                  <a:pos x="670" y="260"/>
                </a:cxn>
              </a:cxnLst>
              <a:rect l="0" t="0" r="r" b="b"/>
              <a:pathLst>
                <a:path w="670" h="648">
                  <a:moveTo>
                    <a:pt x="670" y="260"/>
                  </a:moveTo>
                  <a:lnTo>
                    <a:pt x="440" y="214"/>
                  </a:lnTo>
                  <a:lnTo>
                    <a:pt x="348" y="0"/>
                  </a:lnTo>
                  <a:lnTo>
                    <a:pt x="234" y="204"/>
                  </a:lnTo>
                  <a:lnTo>
                    <a:pt x="0" y="226"/>
                  </a:lnTo>
                  <a:lnTo>
                    <a:pt x="160" y="398"/>
                  </a:lnTo>
                  <a:lnTo>
                    <a:pt x="108" y="626"/>
                  </a:lnTo>
                  <a:lnTo>
                    <a:pt x="320" y="528"/>
                  </a:lnTo>
                  <a:lnTo>
                    <a:pt x="522" y="648"/>
                  </a:lnTo>
                  <a:lnTo>
                    <a:pt x="494" y="416"/>
                  </a:lnTo>
                  <a:lnTo>
                    <a:pt x="670" y="260"/>
                  </a:ln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Line 384"/>
            <p:cNvSpPr>
              <a:spLocks noChangeShapeType="1"/>
            </p:cNvSpPr>
            <p:nvPr/>
          </p:nvSpPr>
          <p:spPr bwMode="auto">
            <a:xfrm>
              <a:off x="2994" y="1349"/>
              <a:ext cx="5" cy="4"/>
            </a:xfrm>
            <a:prstGeom prst="line">
              <a:avLst/>
            </a:prstGeom>
            <a:grpFill/>
            <a:ln w="19050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Line 385"/>
            <p:cNvSpPr>
              <a:spLocks noChangeShapeType="1"/>
            </p:cNvSpPr>
            <p:nvPr/>
          </p:nvSpPr>
          <p:spPr bwMode="auto">
            <a:xfrm>
              <a:off x="812" y="1815"/>
              <a:ext cx="5" cy="5"/>
            </a:xfrm>
            <a:prstGeom prst="line">
              <a:avLst/>
            </a:prstGeom>
            <a:grpFill/>
            <a:ln w="19050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Freeform 386"/>
            <p:cNvSpPr>
              <a:spLocks/>
            </p:cNvSpPr>
            <p:nvPr/>
          </p:nvSpPr>
          <p:spPr bwMode="auto">
            <a:xfrm>
              <a:off x="346" y="1458"/>
              <a:ext cx="2271" cy="862"/>
            </a:xfrm>
            <a:custGeom>
              <a:avLst/>
              <a:gdLst/>
              <a:ahLst/>
              <a:cxnLst>
                <a:cxn ang="0">
                  <a:pos x="426" y="842"/>
                </a:cxn>
                <a:cxn ang="0">
                  <a:pos x="426" y="842"/>
                </a:cxn>
                <a:cxn ang="0">
                  <a:pos x="1150" y="743"/>
                </a:cxn>
                <a:cxn ang="0">
                  <a:pos x="2271" y="862"/>
                </a:cxn>
                <a:cxn ang="0">
                  <a:pos x="1488" y="0"/>
                </a:cxn>
                <a:cxn ang="0">
                  <a:pos x="1488" y="0"/>
                </a:cxn>
                <a:cxn ang="0">
                  <a:pos x="622" y="262"/>
                </a:cxn>
                <a:cxn ang="0">
                  <a:pos x="0" y="585"/>
                </a:cxn>
                <a:cxn ang="0">
                  <a:pos x="426" y="842"/>
                </a:cxn>
              </a:cxnLst>
              <a:rect l="0" t="0" r="r" b="b"/>
              <a:pathLst>
                <a:path w="2271" h="862">
                  <a:moveTo>
                    <a:pt x="426" y="842"/>
                  </a:moveTo>
                  <a:lnTo>
                    <a:pt x="426" y="842"/>
                  </a:lnTo>
                  <a:cubicBezTo>
                    <a:pt x="547" y="826"/>
                    <a:pt x="843" y="740"/>
                    <a:pt x="1150" y="743"/>
                  </a:cubicBezTo>
                  <a:cubicBezTo>
                    <a:pt x="1457" y="746"/>
                    <a:pt x="2230" y="838"/>
                    <a:pt x="2271" y="862"/>
                  </a:cubicBezTo>
                  <a:cubicBezTo>
                    <a:pt x="1879" y="431"/>
                    <a:pt x="1488" y="0"/>
                    <a:pt x="1488" y="0"/>
                  </a:cubicBezTo>
                  <a:lnTo>
                    <a:pt x="1488" y="0"/>
                  </a:lnTo>
                  <a:cubicBezTo>
                    <a:pt x="1344" y="44"/>
                    <a:pt x="870" y="165"/>
                    <a:pt x="622" y="262"/>
                  </a:cubicBezTo>
                  <a:cubicBezTo>
                    <a:pt x="374" y="359"/>
                    <a:pt x="14" y="566"/>
                    <a:pt x="0" y="585"/>
                  </a:cubicBezTo>
                  <a:cubicBezTo>
                    <a:pt x="213" y="713"/>
                    <a:pt x="426" y="842"/>
                    <a:pt x="426" y="842"/>
                  </a:cubicBez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4579" name="Rectangle 1"/>
          <p:cNvSpPr>
            <a:spLocks noChangeArrowheads="1"/>
          </p:cNvSpPr>
          <p:nvPr/>
        </p:nvSpPr>
        <p:spPr bwMode="auto">
          <a:xfrm>
            <a:off x="1795463" y="739775"/>
            <a:ext cx="11763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4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مثال</a:t>
            </a:r>
            <a:r>
              <a:rPr lang="en-US" altLang="ar-SA" sz="4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ar-EG" altLang="ar-SA" sz="44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80" name="Picture 3"/>
          <p:cNvPicPr>
            <a:picLocks noChangeAspect="1"/>
          </p:cNvPicPr>
          <p:nvPr/>
        </p:nvPicPr>
        <p:blipFill>
          <a:blip r:embed="rId6" cstate="print">
            <a:lum bright="34000" contrast="28000"/>
          </a:blip>
          <a:srcRect/>
          <a:stretch>
            <a:fillRect/>
          </a:stretch>
        </p:blipFill>
        <p:spPr bwMode="auto">
          <a:xfrm>
            <a:off x="228600" y="1981200"/>
            <a:ext cx="8763000" cy="480060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6019800" y="2463800"/>
            <a:ext cx="25146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 eaLnBrk="1" hangingPunct="1"/>
            <a:r>
              <a:rPr lang="ar-EG" altLang="ar-SA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الخطوة </a:t>
            </a:r>
            <a:r>
              <a:rPr lang="en-US" altLang="ar-SA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ar-EG" altLang="ar-SA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altLang="ar-SA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82" name="Rectangle 3"/>
          <p:cNvSpPr>
            <a:spLocks noChangeArrowheads="1"/>
          </p:cNvSpPr>
          <p:nvPr/>
        </p:nvSpPr>
        <p:spPr bwMode="auto">
          <a:xfrm>
            <a:off x="762000" y="2235200"/>
            <a:ext cx="73152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rtl="1" eaLnBrk="1" hangingPunct="1"/>
            <a:r>
              <a:rPr lang="en-US" altLang="ar-SA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ar-EG" altLang="ar-SA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ar-EG" altLang="ar-SA" sz="3200" b="1" dirty="0" err="1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ar-SA" sz="3200" b="1" dirty="0">
                <a:latin typeface="Times New Roman" pitchFamily="18" charset="0"/>
                <a:cs typeface="Times New Roman" pitchFamily="18" charset="0"/>
              </a:rPr>
              <a:t>9,-4</a:t>
            </a:r>
            <a:r>
              <a:rPr lang="ar-EG" altLang="ar-SA" sz="3200" b="1" dirty="0" err="1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ar-EG" altLang="ar-SA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ar-SA" sz="3200" b="1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ar-EG" altLang="ar-SA" sz="3200" b="1" dirty="0" err="1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ar-SA" sz="3200" b="1" dirty="0">
                <a:latin typeface="Times New Roman" pitchFamily="18" charset="0"/>
                <a:cs typeface="Times New Roman" pitchFamily="18" charset="0"/>
              </a:rPr>
              <a:t>-7,4</a:t>
            </a:r>
            <a:r>
              <a:rPr lang="ar-EG" altLang="ar-SA" sz="3200" b="1" dirty="0" err="1">
                <a:latin typeface="Times New Roman" pitchFamily="18" charset="0"/>
                <a:cs typeface="Times New Roman" pitchFamily="18" charset="0"/>
              </a:rPr>
              <a:t>)</a:t>
            </a:r>
            <a:endParaRPr lang="en-US" altLang="ar-SA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4648200" y="3048000"/>
            <a:ext cx="3638715" cy="61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4642406" y="3719513"/>
            <a:ext cx="3592988" cy="62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5017762" y="4365625"/>
            <a:ext cx="2921170" cy="66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10" cstate="print"/>
          <a:stretch>
            <a:fillRect/>
          </a:stretch>
        </p:blipFill>
        <p:spPr bwMode="auto">
          <a:xfrm>
            <a:off x="5398172" y="5156200"/>
            <a:ext cx="2321168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11" cstate="print"/>
          <a:stretch>
            <a:fillRect/>
          </a:stretch>
        </p:blipFill>
        <p:spPr bwMode="auto">
          <a:xfrm>
            <a:off x="5549142" y="5851525"/>
            <a:ext cx="1835078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219200" y="3124200"/>
            <a:ext cx="2628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 eaLnBrk="1" hangingPunct="1"/>
            <a:r>
              <a:rPr lang="ar-EG" altLang="ar-SA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صيغة الميل ونقطة</a:t>
            </a:r>
            <a:endParaRPr lang="ar-EG" altLang="ar-SA" sz="320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25" name="Picture 9"/>
          <p:cNvPicPr>
            <a:picLocks noChangeAspect="1" noChangeArrowheads="1"/>
          </p:cNvPicPr>
          <p:nvPr/>
        </p:nvPicPr>
        <p:blipFill>
          <a:blip r:embed="rId12" cstate="print"/>
          <a:stretch>
            <a:fillRect/>
          </a:stretch>
        </p:blipFill>
        <p:spPr bwMode="auto">
          <a:xfrm>
            <a:off x="762000" y="3860445"/>
            <a:ext cx="3581400" cy="556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Rectangle 25"/>
          <p:cNvSpPr>
            <a:spLocks noChangeArrowheads="1"/>
          </p:cNvSpPr>
          <p:nvPr/>
        </p:nvSpPr>
        <p:spPr bwMode="auto">
          <a:xfrm>
            <a:off x="2098675" y="4597400"/>
            <a:ext cx="76041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 eaLnBrk="1" hangingPunct="1"/>
            <a:r>
              <a:rPr lang="ar-EG" altLang="ar-SA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بسط</a:t>
            </a:r>
            <a:endParaRPr lang="ar-EG" altLang="ar-SA" sz="320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ectangle 26"/>
          <p:cNvSpPr>
            <a:spLocks noChangeArrowheads="1"/>
          </p:cNvSpPr>
          <p:nvPr/>
        </p:nvSpPr>
        <p:spPr bwMode="auto">
          <a:xfrm>
            <a:off x="1828800" y="5207000"/>
            <a:ext cx="1270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 eaLnBrk="1" hangingPunct="1"/>
            <a:r>
              <a:rPr lang="ar-EG" altLang="ar-SA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بالتوزيع</a:t>
            </a:r>
            <a:endParaRPr lang="ar-EG" altLang="ar-SA" sz="320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Rectangle 27"/>
          <p:cNvSpPr>
            <a:spLocks noChangeArrowheads="1"/>
          </p:cNvSpPr>
          <p:nvPr/>
        </p:nvSpPr>
        <p:spPr bwMode="auto">
          <a:xfrm>
            <a:off x="1096963" y="5892800"/>
            <a:ext cx="28686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 eaLnBrk="1" hangingPunct="1"/>
            <a:r>
              <a:rPr lang="ar-EG" altLang="ar-SA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اجمع </a:t>
            </a:r>
            <a:r>
              <a:rPr lang="en-US" altLang="ar-SA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ar-EG" altLang="ar-SA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لكلا الطرفين</a:t>
            </a:r>
            <a:endParaRPr lang="ar-EG" altLang="ar-SA" sz="320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/>
    <p:sndAc>
      <p:stSnd>
        <p:snd r:embed="rId2" name="0008 - نملة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227 - thum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2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238 - bullsey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242 - tick t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238 - bullsey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242 - tick t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238 - bullsey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242 - tick t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238 - bullsey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242 - tick t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238 - bullsey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242 - tick t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2" grpId="0"/>
      <p:bldP spid="26" grpId="0"/>
      <p:bldP spid="27" grpId="0"/>
      <p:bldP spid="2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3"/>
          <p:cNvPicPr>
            <a:picLocks noChangeAspect="1"/>
          </p:cNvPicPr>
          <p:nvPr/>
        </p:nvPicPr>
        <p:blipFill>
          <a:blip r:embed="rId7" cstate="print">
            <a:lum bright="34000" contrast="28000"/>
          </a:blip>
          <a:srcRect/>
          <a:stretch>
            <a:fillRect/>
          </a:stretch>
        </p:blipFill>
        <p:spPr bwMode="auto">
          <a:xfrm>
            <a:off x="228600" y="1981200"/>
            <a:ext cx="8763000" cy="480060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29" name="TextBox 17"/>
          <p:cNvSpPr txBox="1">
            <a:spLocks noChangeArrowheads="1"/>
          </p:cNvSpPr>
          <p:nvPr/>
        </p:nvSpPr>
        <p:spPr bwMode="auto">
          <a:xfrm>
            <a:off x="609600" y="3811012"/>
            <a:ext cx="80010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 eaLnBrk="1" hangingPunct="1"/>
            <a:r>
              <a:rPr lang="en-US" altLang="ar-SA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EG" altLang="ar-SA" sz="3200" b="1" dirty="0"/>
              <a:t>ميل المستقيم المار </a:t>
            </a:r>
            <a:r>
              <a:rPr lang="ar-EG" altLang="ar-SA" sz="3200" b="1" dirty="0" err="1"/>
              <a:t>بنقطتين:</a:t>
            </a:r>
            <a:endParaRPr lang="ar-EG" altLang="ar-SA" sz="3200" b="1" dirty="0"/>
          </a:p>
          <a:p>
            <a:pPr algn="r" rtl="1" eaLnBrk="1" hangingPunct="1"/>
            <a:endParaRPr lang="ar-EG" altLang="ar-SA" sz="3200" b="1" dirty="0"/>
          </a:p>
          <a:p>
            <a:pPr algn="r" rtl="1" eaLnBrk="1" hangingPunct="1"/>
            <a:endParaRPr lang="ar-EG" altLang="ar-SA" sz="3200" b="1" dirty="0"/>
          </a:p>
          <a:p>
            <a:pPr algn="r" rtl="1" eaLnBrk="1" hangingPunct="1"/>
            <a:r>
              <a:rPr lang="ar-EG" altLang="ar-SA" sz="3200" b="1" dirty="0"/>
              <a:t>معادلة المستقيم بصيغة الميل </a:t>
            </a:r>
            <a:r>
              <a:rPr lang="ar-EG" altLang="ar-SA" sz="3200" b="1" dirty="0" err="1"/>
              <a:t>والمقطع:</a:t>
            </a:r>
            <a:endParaRPr lang="ar-EG" altLang="ar-SA" sz="3200" b="1" dirty="0"/>
          </a:p>
          <a:p>
            <a:pPr rtl="1" eaLnBrk="1" hangingPunct="1"/>
            <a:endParaRPr lang="ar-EG" altLang="ar-SA" sz="3200" b="1" dirty="0" smtClean="0"/>
          </a:p>
          <a:p>
            <a:pPr rtl="1" eaLnBrk="1" hangingPunct="1"/>
            <a:r>
              <a:rPr lang="ar-EG" altLang="ar-SA" sz="3200" b="1" dirty="0" smtClean="0"/>
              <a:t>والنقطة        </a:t>
            </a:r>
            <a:r>
              <a:rPr lang="ar-EG" altLang="ar-SA" sz="3200" b="1" dirty="0"/>
              <a:t>هي مقطع المحور </a:t>
            </a:r>
            <a:r>
              <a:rPr lang="en-US" altLang="ar-SA" sz="3200" b="1" i="1" dirty="0"/>
              <a:t>y</a:t>
            </a:r>
            <a:r>
              <a:rPr lang="ar-EG" altLang="ar-SA" sz="3200" b="1" dirty="0"/>
              <a:t> </a:t>
            </a:r>
            <a:endParaRPr lang="ar-EG" altLang="ar-SA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2"/>
          <p:cNvSpPr>
            <a:spLocks noChangeArrowheads="1"/>
          </p:cNvSpPr>
          <p:nvPr/>
        </p:nvSpPr>
        <p:spPr bwMode="auto">
          <a:xfrm>
            <a:off x="1828800" y="2286000"/>
            <a:ext cx="54371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معادلة المستقيم المار بنقطتين معلومتين</a:t>
            </a:r>
            <a:endParaRPr lang="en-US" altLang="ar-SA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381"/>
          <p:cNvGrpSpPr>
            <a:grpSpLocks/>
          </p:cNvGrpSpPr>
          <p:nvPr/>
        </p:nvGrpSpPr>
        <p:grpSpPr bwMode="auto">
          <a:xfrm>
            <a:off x="152400" y="228600"/>
            <a:ext cx="3581400" cy="1600200"/>
            <a:chOff x="346" y="336"/>
            <a:chExt cx="4803" cy="3221"/>
          </a:xfrm>
          <a:gradFill flip="none"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circle">
              <a:fillToRect l="100000" b="100000"/>
            </a:path>
            <a:tileRect t="-100000" r="-100000"/>
          </a:gradFill>
        </p:grpSpPr>
        <p:sp>
          <p:nvSpPr>
            <p:cNvPr id="3" name="Freeform 382"/>
            <p:cNvSpPr>
              <a:spLocks/>
            </p:cNvSpPr>
            <p:nvPr/>
          </p:nvSpPr>
          <p:spPr bwMode="auto">
            <a:xfrm>
              <a:off x="346" y="336"/>
              <a:ext cx="3206" cy="3155"/>
            </a:xfrm>
            <a:custGeom>
              <a:avLst/>
              <a:gdLst/>
              <a:ahLst/>
              <a:cxnLst>
                <a:cxn ang="0">
                  <a:pos x="2020" y="3110"/>
                </a:cxn>
                <a:cxn ang="0">
                  <a:pos x="1118" y="2472"/>
                </a:cxn>
                <a:cxn ang="0">
                  <a:pos x="466" y="2411"/>
                </a:cxn>
                <a:cxn ang="0">
                  <a:pos x="466" y="2411"/>
                </a:cxn>
                <a:cxn ang="0">
                  <a:pos x="426" y="1955"/>
                </a:cxn>
                <a:cxn ang="0">
                  <a:pos x="0" y="1707"/>
                </a:cxn>
                <a:cxn ang="0">
                  <a:pos x="466" y="1479"/>
                </a:cxn>
                <a:cxn ang="0">
                  <a:pos x="565" y="1032"/>
                </a:cxn>
                <a:cxn ang="0">
                  <a:pos x="565" y="1022"/>
                </a:cxn>
                <a:cxn ang="0">
                  <a:pos x="565" y="1022"/>
                </a:cxn>
                <a:cxn ang="0">
                  <a:pos x="1616" y="398"/>
                </a:cxn>
                <a:cxn ang="0">
                  <a:pos x="3206" y="0"/>
                </a:cxn>
                <a:cxn ang="0">
                  <a:pos x="2648" y="1013"/>
                </a:cxn>
                <a:cxn ang="0">
                  <a:pos x="1488" y="1122"/>
                </a:cxn>
                <a:cxn ang="0">
                  <a:pos x="2271" y="1984"/>
                </a:cxn>
                <a:cxn ang="0">
                  <a:pos x="2020" y="3110"/>
                </a:cxn>
              </a:cxnLst>
              <a:rect l="0" t="0" r="r" b="b"/>
              <a:pathLst>
                <a:path w="3206" h="3155">
                  <a:moveTo>
                    <a:pt x="2020" y="3110"/>
                  </a:moveTo>
                  <a:cubicBezTo>
                    <a:pt x="1985" y="3155"/>
                    <a:pt x="1558" y="2560"/>
                    <a:pt x="1118" y="2472"/>
                  </a:cubicBezTo>
                  <a:cubicBezTo>
                    <a:pt x="678" y="2384"/>
                    <a:pt x="600" y="2426"/>
                    <a:pt x="466" y="2411"/>
                  </a:cubicBezTo>
                  <a:lnTo>
                    <a:pt x="466" y="2411"/>
                  </a:lnTo>
                  <a:lnTo>
                    <a:pt x="426" y="1955"/>
                  </a:lnTo>
                  <a:lnTo>
                    <a:pt x="0" y="1707"/>
                  </a:lnTo>
                  <a:lnTo>
                    <a:pt x="466" y="1479"/>
                  </a:lnTo>
                  <a:lnTo>
                    <a:pt x="565" y="1032"/>
                  </a:lnTo>
                  <a:lnTo>
                    <a:pt x="565" y="1022"/>
                  </a:lnTo>
                  <a:lnTo>
                    <a:pt x="565" y="1022"/>
                  </a:lnTo>
                  <a:cubicBezTo>
                    <a:pt x="740" y="918"/>
                    <a:pt x="1176" y="568"/>
                    <a:pt x="1616" y="398"/>
                  </a:cubicBezTo>
                  <a:cubicBezTo>
                    <a:pt x="1982" y="248"/>
                    <a:pt x="2879" y="23"/>
                    <a:pt x="3206" y="0"/>
                  </a:cubicBezTo>
                  <a:cubicBezTo>
                    <a:pt x="2923" y="506"/>
                    <a:pt x="2648" y="1013"/>
                    <a:pt x="2648" y="1013"/>
                  </a:cubicBezTo>
                  <a:lnTo>
                    <a:pt x="1488" y="1122"/>
                  </a:lnTo>
                  <a:lnTo>
                    <a:pt x="2271" y="1984"/>
                  </a:lnTo>
                  <a:cubicBezTo>
                    <a:pt x="2360" y="2315"/>
                    <a:pt x="2020" y="3110"/>
                    <a:pt x="2020" y="3110"/>
                  </a:cubicBez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" name="Freeform 383"/>
            <p:cNvSpPr>
              <a:spLocks/>
            </p:cNvSpPr>
            <p:nvPr/>
          </p:nvSpPr>
          <p:spPr bwMode="auto">
            <a:xfrm>
              <a:off x="1827" y="344"/>
              <a:ext cx="3322" cy="3213"/>
            </a:xfrm>
            <a:custGeom>
              <a:avLst/>
              <a:gdLst/>
              <a:ahLst/>
              <a:cxnLst>
                <a:cxn ang="0">
                  <a:pos x="670" y="260"/>
                </a:cxn>
                <a:cxn ang="0">
                  <a:pos x="440" y="214"/>
                </a:cxn>
                <a:cxn ang="0">
                  <a:pos x="348" y="0"/>
                </a:cxn>
                <a:cxn ang="0">
                  <a:pos x="234" y="204"/>
                </a:cxn>
                <a:cxn ang="0">
                  <a:pos x="0" y="226"/>
                </a:cxn>
                <a:cxn ang="0">
                  <a:pos x="160" y="398"/>
                </a:cxn>
                <a:cxn ang="0">
                  <a:pos x="108" y="626"/>
                </a:cxn>
                <a:cxn ang="0">
                  <a:pos x="320" y="528"/>
                </a:cxn>
                <a:cxn ang="0">
                  <a:pos x="522" y="648"/>
                </a:cxn>
                <a:cxn ang="0">
                  <a:pos x="494" y="416"/>
                </a:cxn>
                <a:cxn ang="0">
                  <a:pos x="670" y="260"/>
                </a:cxn>
              </a:cxnLst>
              <a:rect l="0" t="0" r="r" b="b"/>
              <a:pathLst>
                <a:path w="670" h="648">
                  <a:moveTo>
                    <a:pt x="670" y="260"/>
                  </a:moveTo>
                  <a:lnTo>
                    <a:pt x="440" y="214"/>
                  </a:lnTo>
                  <a:lnTo>
                    <a:pt x="348" y="0"/>
                  </a:lnTo>
                  <a:lnTo>
                    <a:pt x="234" y="204"/>
                  </a:lnTo>
                  <a:lnTo>
                    <a:pt x="0" y="226"/>
                  </a:lnTo>
                  <a:lnTo>
                    <a:pt x="160" y="398"/>
                  </a:lnTo>
                  <a:lnTo>
                    <a:pt x="108" y="626"/>
                  </a:lnTo>
                  <a:lnTo>
                    <a:pt x="320" y="528"/>
                  </a:lnTo>
                  <a:lnTo>
                    <a:pt x="522" y="648"/>
                  </a:lnTo>
                  <a:lnTo>
                    <a:pt x="494" y="416"/>
                  </a:lnTo>
                  <a:lnTo>
                    <a:pt x="670" y="260"/>
                  </a:ln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Line 384"/>
            <p:cNvSpPr>
              <a:spLocks noChangeShapeType="1"/>
            </p:cNvSpPr>
            <p:nvPr/>
          </p:nvSpPr>
          <p:spPr bwMode="auto">
            <a:xfrm>
              <a:off x="2994" y="1349"/>
              <a:ext cx="5" cy="4"/>
            </a:xfrm>
            <a:prstGeom prst="line">
              <a:avLst/>
            </a:prstGeom>
            <a:grpFill/>
            <a:ln w="19050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Line 385"/>
            <p:cNvSpPr>
              <a:spLocks noChangeShapeType="1"/>
            </p:cNvSpPr>
            <p:nvPr/>
          </p:nvSpPr>
          <p:spPr bwMode="auto">
            <a:xfrm>
              <a:off x="812" y="1815"/>
              <a:ext cx="5" cy="5"/>
            </a:xfrm>
            <a:prstGeom prst="line">
              <a:avLst/>
            </a:prstGeom>
            <a:grpFill/>
            <a:ln w="19050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Freeform 386"/>
            <p:cNvSpPr>
              <a:spLocks/>
            </p:cNvSpPr>
            <p:nvPr/>
          </p:nvSpPr>
          <p:spPr bwMode="auto">
            <a:xfrm>
              <a:off x="346" y="1458"/>
              <a:ext cx="2271" cy="862"/>
            </a:xfrm>
            <a:custGeom>
              <a:avLst/>
              <a:gdLst/>
              <a:ahLst/>
              <a:cxnLst>
                <a:cxn ang="0">
                  <a:pos x="426" y="842"/>
                </a:cxn>
                <a:cxn ang="0">
                  <a:pos x="426" y="842"/>
                </a:cxn>
                <a:cxn ang="0">
                  <a:pos x="1150" y="743"/>
                </a:cxn>
                <a:cxn ang="0">
                  <a:pos x="2271" y="862"/>
                </a:cxn>
                <a:cxn ang="0">
                  <a:pos x="1488" y="0"/>
                </a:cxn>
                <a:cxn ang="0">
                  <a:pos x="1488" y="0"/>
                </a:cxn>
                <a:cxn ang="0">
                  <a:pos x="622" y="262"/>
                </a:cxn>
                <a:cxn ang="0">
                  <a:pos x="0" y="585"/>
                </a:cxn>
                <a:cxn ang="0">
                  <a:pos x="426" y="842"/>
                </a:cxn>
              </a:cxnLst>
              <a:rect l="0" t="0" r="r" b="b"/>
              <a:pathLst>
                <a:path w="2271" h="862">
                  <a:moveTo>
                    <a:pt x="426" y="842"/>
                  </a:moveTo>
                  <a:lnTo>
                    <a:pt x="426" y="842"/>
                  </a:lnTo>
                  <a:cubicBezTo>
                    <a:pt x="547" y="826"/>
                    <a:pt x="843" y="740"/>
                    <a:pt x="1150" y="743"/>
                  </a:cubicBezTo>
                  <a:cubicBezTo>
                    <a:pt x="1457" y="746"/>
                    <a:pt x="2230" y="838"/>
                    <a:pt x="2271" y="862"/>
                  </a:cubicBezTo>
                  <a:cubicBezTo>
                    <a:pt x="1879" y="431"/>
                    <a:pt x="1488" y="0"/>
                    <a:pt x="1488" y="0"/>
                  </a:cubicBezTo>
                  <a:lnTo>
                    <a:pt x="1488" y="0"/>
                  </a:lnTo>
                  <a:cubicBezTo>
                    <a:pt x="1344" y="44"/>
                    <a:pt x="870" y="165"/>
                    <a:pt x="622" y="262"/>
                  </a:cubicBezTo>
                  <a:cubicBezTo>
                    <a:pt x="374" y="359"/>
                    <a:pt x="14" y="566"/>
                    <a:pt x="0" y="585"/>
                  </a:cubicBezTo>
                  <a:cubicBezTo>
                    <a:pt x="213" y="713"/>
                    <a:pt x="426" y="842"/>
                    <a:pt x="426" y="842"/>
                  </a:cubicBez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5603" name="Rectangle 1"/>
          <p:cNvSpPr>
            <a:spLocks noChangeArrowheads="1"/>
          </p:cNvSpPr>
          <p:nvPr/>
        </p:nvSpPr>
        <p:spPr bwMode="auto">
          <a:xfrm>
            <a:off x="1795463" y="739775"/>
            <a:ext cx="11763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4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مثال</a:t>
            </a:r>
            <a:r>
              <a:rPr lang="en-US" altLang="ar-SA" sz="4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ar-EG" altLang="ar-SA" sz="44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5105400" y="3124200"/>
            <a:ext cx="3352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rtl="1" eaLnBrk="1" hangingPunct="1"/>
            <a:r>
              <a:rPr lang="ar-EG" altLang="ar-SA" sz="4000" b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تحقق من فهمك</a:t>
            </a:r>
            <a:endParaRPr lang="en-US" altLang="ar-SA" sz="4000" dirty="0">
              <a:solidFill>
                <a:srgbClr val="99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18"/>
          <p:cNvGrpSpPr>
            <a:grpSpLocks/>
          </p:cNvGrpSpPr>
          <p:nvPr/>
        </p:nvGrpSpPr>
        <p:grpSpPr bwMode="auto">
          <a:xfrm>
            <a:off x="5486400" y="5888037"/>
            <a:ext cx="2590800" cy="969963"/>
            <a:chOff x="1143000" y="4343400"/>
            <a:chExt cx="2590800" cy="969737"/>
          </a:xfrm>
        </p:grpSpPr>
        <p:sp>
          <p:nvSpPr>
            <p:cNvPr id="25613" name="TextBox 16"/>
            <p:cNvSpPr txBox="1">
              <a:spLocks noChangeArrowheads="1"/>
            </p:cNvSpPr>
            <p:nvPr/>
          </p:nvSpPr>
          <p:spPr bwMode="auto">
            <a:xfrm>
              <a:off x="2232402" y="4343400"/>
              <a:ext cx="594992" cy="9697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rtl="1" eaLnBrk="1" hangingPunct="1"/>
              <a:r>
                <a:rPr lang="en-US" altLang="ar-SA" sz="3200" b="1" u="sng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3 </a:t>
              </a:r>
            </a:p>
            <a:p>
              <a:pPr algn="ctr" rtl="1" eaLnBrk="1" hangingPunct="1">
                <a:lnSpc>
                  <a:spcPts val="2900"/>
                </a:lnSpc>
              </a:pPr>
              <a:r>
                <a:rPr lang="en-US" altLang="ar-SA" sz="32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  <a:endParaRPr lang="ar-EG" altLang="ar-SA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614" name="TextBox 17"/>
            <p:cNvSpPr txBox="1">
              <a:spLocks noChangeArrowheads="1"/>
            </p:cNvSpPr>
            <p:nvPr/>
          </p:nvSpPr>
          <p:spPr bwMode="auto">
            <a:xfrm>
              <a:off x="1143000" y="4495800"/>
              <a:ext cx="2590800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1" eaLnBrk="1" hangingPunct="1"/>
              <a:r>
                <a:rPr lang="en-US" altLang="ar-SA" sz="32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y   =       x +4</a:t>
              </a:r>
              <a:endParaRPr lang="ar-EG" altLang="ar-SA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219200" y="3276600"/>
            <a:ext cx="339248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 eaLnBrk="1" hangingPunct="1"/>
            <a:r>
              <a:rPr lang="en-US" altLang="ar-SA" sz="36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3A</a:t>
            </a:r>
            <a:r>
              <a:rPr lang="ar-EG" altLang="ar-SA" sz="36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ar-EG" altLang="ar-SA" sz="3600" b="1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ar-SA" sz="3600" b="1">
                <a:latin typeface="Times New Roman" pitchFamily="18" charset="0"/>
                <a:cs typeface="Times New Roman" pitchFamily="18" charset="0"/>
              </a:rPr>
              <a:t>8,10</a:t>
            </a:r>
            <a:r>
              <a:rPr lang="ar-EG" altLang="ar-SA" sz="3600" b="1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altLang="ar-SA" sz="3600" b="1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ar-EG" altLang="ar-SA" sz="3600" b="1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ar-SA" sz="3600" b="1">
                <a:latin typeface="Times New Roman" pitchFamily="18" charset="0"/>
                <a:cs typeface="Times New Roman" pitchFamily="18" charset="0"/>
              </a:rPr>
              <a:t>-2,4</a:t>
            </a:r>
            <a:r>
              <a:rPr lang="ar-EG" altLang="ar-SA" sz="3600" b="1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graphicFrame>
        <p:nvGraphicFramePr>
          <p:cNvPr id="36866" name="Object 2"/>
          <p:cNvGraphicFramePr>
            <a:graphicFrameLocks noChangeAspect="1"/>
          </p:cNvGraphicFramePr>
          <p:nvPr/>
        </p:nvGraphicFramePr>
        <p:xfrm>
          <a:off x="2895600" y="4267200"/>
          <a:ext cx="5410200" cy="923925"/>
        </p:xfrm>
        <a:graphic>
          <a:graphicData uri="http://schemas.openxmlformats.org/presentationml/2006/ole">
            <p:oleObj spid="_x0000_s25609" r:id="rId8" imgW="3035300" imgH="622300" progId="">
              <p:embed/>
            </p:oleObj>
          </a:graphicData>
        </a:graphic>
      </p:graphicFrame>
      <p:graphicFrame>
        <p:nvGraphicFramePr>
          <p:cNvPr id="36869" name="Object 5"/>
          <p:cNvGraphicFramePr>
            <a:graphicFrameLocks noChangeAspect="1"/>
          </p:cNvGraphicFramePr>
          <p:nvPr/>
        </p:nvGraphicFramePr>
        <p:xfrm>
          <a:off x="990600" y="5257800"/>
          <a:ext cx="2209800" cy="457200"/>
        </p:xfrm>
        <a:graphic>
          <a:graphicData uri="http://schemas.openxmlformats.org/presentationml/2006/ole">
            <p:oleObj spid="_x0000_s25610" r:id="rId9" imgW="1104421" imgH="266584" progId="">
              <p:embed/>
            </p:oleObj>
          </a:graphicData>
        </a:graphic>
      </p:graphicFrame>
      <p:graphicFrame>
        <p:nvGraphicFramePr>
          <p:cNvPr id="36872" name="Object 8"/>
          <p:cNvGraphicFramePr>
            <a:graphicFrameLocks noChangeAspect="1"/>
          </p:cNvGraphicFramePr>
          <p:nvPr/>
        </p:nvGraphicFramePr>
        <p:xfrm>
          <a:off x="3352800" y="6172200"/>
          <a:ext cx="838200" cy="533400"/>
        </p:xfrm>
        <a:graphic>
          <a:graphicData uri="http://schemas.openxmlformats.org/presentationml/2006/ole">
            <p:oleObj spid="_x0000_s25611" r:id="rId10" imgW="647419" imgH="342751" progId="">
              <p:embed/>
            </p:oleObj>
          </a:graphicData>
        </a:graphic>
      </p:graphicFrame>
    </p:spTree>
  </p:cSld>
  <p:clrMapOvr>
    <a:masterClrMapping/>
  </p:clrMapOvr>
  <p:transition>
    <p:wipe/>
    <p:sndAc>
      <p:stSnd>
        <p:snd r:embed="rId3" name="0008 - نملة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135 - steel drum bea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215 - thip sou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6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11" grpId="0"/>
      <p:bldP spid="2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3"/>
          <p:cNvPicPr>
            <a:picLocks noChangeAspect="1"/>
          </p:cNvPicPr>
          <p:nvPr/>
        </p:nvPicPr>
        <p:blipFill>
          <a:blip r:embed="rId6" cstate="print">
            <a:lum bright="34000" contrast="28000"/>
          </a:blip>
          <a:srcRect/>
          <a:stretch>
            <a:fillRect/>
          </a:stretch>
        </p:blipFill>
        <p:spPr bwMode="auto">
          <a:xfrm>
            <a:off x="228600" y="1981200"/>
            <a:ext cx="8763000" cy="480060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21" name="Rectangle 2"/>
          <p:cNvSpPr>
            <a:spLocks noChangeArrowheads="1"/>
          </p:cNvSpPr>
          <p:nvPr/>
        </p:nvSpPr>
        <p:spPr bwMode="auto">
          <a:xfrm>
            <a:off x="1828800" y="2286000"/>
            <a:ext cx="54371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معادلة المستقيم المار بنقطتين معلومتين</a:t>
            </a:r>
            <a:endParaRPr lang="en-US" altLang="ar-SA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381"/>
          <p:cNvGrpSpPr>
            <a:grpSpLocks/>
          </p:cNvGrpSpPr>
          <p:nvPr/>
        </p:nvGrpSpPr>
        <p:grpSpPr bwMode="auto">
          <a:xfrm>
            <a:off x="152400" y="228600"/>
            <a:ext cx="3581400" cy="1600200"/>
            <a:chOff x="346" y="336"/>
            <a:chExt cx="4803" cy="3221"/>
          </a:xfrm>
          <a:gradFill flip="none"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circle">
              <a:fillToRect l="100000" b="100000"/>
            </a:path>
            <a:tileRect t="-100000" r="-100000"/>
          </a:gradFill>
        </p:grpSpPr>
        <p:sp>
          <p:nvSpPr>
            <p:cNvPr id="3" name="Freeform 382"/>
            <p:cNvSpPr>
              <a:spLocks/>
            </p:cNvSpPr>
            <p:nvPr/>
          </p:nvSpPr>
          <p:spPr bwMode="auto">
            <a:xfrm>
              <a:off x="346" y="336"/>
              <a:ext cx="3206" cy="3155"/>
            </a:xfrm>
            <a:custGeom>
              <a:avLst/>
              <a:gdLst/>
              <a:ahLst/>
              <a:cxnLst>
                <a:cxn ang="0">
                  <a:pos x="2020" y="3110"/>
                </a:cxn>
                <a:cxn ang="0">
                  <a:pos x="1118" y="2472"/>
                </a:cxn>
                <a:cxn ang="0">
                  <a:pos x="466" y="2411"/>
                </a:cxn>
                <a:cxn ang="0">
                  <a:pos x="466" y="2411"/>
                </a:cxn>
                <a:cxn ang="0">
                  <a:pos x="426" y="1955"/>
                </a:cxn>
                <a:cxn ang="0">
                  <a:pos x="0" y="1707"/>
                </a:cxn>
                <a:cxn ang="0">
                  <a:pos x="466" y="1479"/>
                </a:cxn>
                <a:cxn ang="0">
                  <a:pos x="565" y="1032"/>
                </a:cxn>
                <a:cxn ang="0">
                  <a:pos x="565" y="1022"/>
                </a:cxn>
                <a:cxn ang="0">
                  <a:pos x="565" y="1022"/>
                </a:cxn>
                <a:cxn ang="0">
                  <a:pos x="1616" y="398"/>
                </a:cxn>
                <a:cxn ang="0">
                  <a:pos x="3206" y="0"/>
                </a:cxn>
                <a:cxn ang="0">
                  <a:pos x="2648" y="1013"/>
                </a:cxn>
                <a:cxn ang="0">
                  <a:pos x="1488" y="1122"/>
                </a:cxn>
                <a:cxn ang="0">
                  <a:pos x="2271" y="1984"/>
                </a:cxn>
                <a:cxn ang="0">
                  <a:pos x="2020" y="3110"/>
                </a:cxn>
              </a:cxnLst>
              <a:rect l="0" t="0" r="r" b="b"/>
              <a:pathLst>
                <a:path w="3206" h="3155">
                  <a:moveTo>
                    <a:pt x="2020" y="3110"/>
                  </a:moveTo>
                  <a:cubicBezTo>
                    <a:pt x="1985" y="3155"/>
                    <a:pt x="1558" y="2560"/>
                    <a:pt x="1118" y="2472"/>
                  </a:cubicBezTo>
                  <a:cubicBezTo>
                    <a:pt x="678" y="2384"/>
                    <a:pt x="600" y="2426"/>
                    <a:pt x="466" y="2411"/>
                  </a:cubicBezTo>
                  <a:lnTo>
                    <a:pt x="466" y="2411"/>
                  </a:lnTo>
                  <a:lnTo>
                    <a:pt x="426" y="1955"/>
                  </a:lnTo>
                  <a:lnTo>
                    <a:pt x="0" y="1707"/>
                  </a:lnTo>
                  <a:lnTo>
                    <a:pt x="466" y="1479"/>
                  </a:lnTo>
                  <a:lnTo>
                    <a:pt x="565" y="1032"/>
                  </a:lnTo>
                  <a:lnTo>
                    <a:pt x="565" y="1022"/>
                  </a:lnTo>
                  <a:lnTo>
                    <a:pt x="565" y="1022"/>
                  </a:lnTo>
                  <a:cubicBezTo>
                    <a:pt x="740" y="918"/>
                    <a:pt x="1176" y="568"/>
                    <a:pt x="1616" y="398"/>
                  </a:cubicBezTo>
                  <a:cubicBezTo>
                    <a:pt x="1982" y="248"/>
                    <a:pt x="2879" y="23"/>
                    <a:pt x="3206" y="0"/>
                  </a:cubicBezTo>
                  <a:cubicBezTo>
                    <a:pt x="2923" y="506"/>
                    <a:pt x="2648" y="1013"/>
                    <a:pt x="2648" y="1013"/>
                  </a:cubicBezTo>
                  <a:lnTo>
                    <a:pt x="1488" y="1122"/>
                  </a:lnTo>
                  <a:lnTo>
                    <a:pt x="2271" y="1984"/>
                  </a:lnTo>
                  <a:cubicBezTo>
                    <a:pt x="2360" y="2315"/>
                    <a:pt x="2020" y="3110"/>
                    <a:pt x="2020" y="3110"/>
                  </a:cubicBez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" name="Freeform 383"/>
            <p:cNvSpPr>
              <a:spLocks/>
            </p:cNvSpPr>
            <p:nvPr/>
          </p:nvSpPr>
          <p:spPr bwMode="auto">
            <a:xfrm>
              <a:off x="1827" y="344"/>
              <a:ext cx="3322" cy="3213"/>
            </a:xfrm>
            <a:custGeom>
              <a:avLst/>
              <a:gdLst/>
              <a:ahLst/>
              <a:cxnLst>
                <a:cxn ang="0">
                  <a:pos x="670" y="260"/>
                </a:cxn>
                <a:cxn ang="0">
                  <a:pos x="440" y="214"/>
                </a:cxn>
                <a:cxn ang="0">
                  <a:pos x="348" y="0"/>
                </a:cxn>
                <a:cxn ang="0">
                  <a:pos x="234" y="204"/>
                </a:cxn>
                <a:cxn ang="0">
                  <a:pos x="0" y="226"/>
                </a:cxn>
                <a:cxn ang="0">
                  <a:pos x="160" y="398"/>
                </a:cxn>
                <a:cxn ang="0">
                  <a:pos x="108" y="626"/>
                </a:cxn>
                <a:cxn ang="0">
                  <a:pos x="320" y="528"/>
                </a:cxn>
                <a:cxn ang="0">
                  <a:pos x="522" y="648"/>
                </a:cxn>
                <a:cxn ang="0">
                  <a:pos x="494" y="416"/>
                </a:cxn>
                <a:cxn ang="0">
                  <a:pos x="670" y="260"/>
                </a:cxn>
              </a:cxnLst>
              <a:rect l="0" t="0" r="r" b="b"/>
              <a:pathLst>
                <a:path w="670" h="648">
                  <a:moveTo>
                    <a:pt x="670" y="260"/>
                  </a:moveTo>
                  <a:lnTo>
                    <a:pt x="440" y="214"/>
                  </a:lnTo>
                  <a:lnTo>
                    <a:pt x="348" y="0"/>
                  </a:lnTo>
                  <a:lnTo>
                    <a:pt x="234" y="204"/>
                  </a:lnTo>
                  <a:lnTo>
                    <a:pt x="0" y="226"/>
                  </a:lnTo>
                  <a:lnTo>
                    <a:pt x="160" y="398"/>
                  </a:lnTo>
                  <a:lnTo>
                    <a:pt x="108" y="626"/>
                  </a:lnTo>
                  <a:lnTo>
                    <a:pt x="320" y="528"/>
                  </a:lnTo>
                  <a:lnTo>
                    <a:pt x="522" y="648"/>
                  </a:lnTo>
                  <a:lnTo>
                    <a:pt x="494" y="416"/>
                  </a:lnTo>
                  <a:lnTo>
                    <a:pt x="670" y="260"/>
                  </a:ln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Line 384"/>
            <p:cNvSpPr>
              <a:spLocks noChangeShapeType="1"/>
            </p:cNvSpPr>
            <p:nvPr/>
          </p:nvSpPr>
          <p:spPr bwMode="auto">
            <a:xfrm>
              <a:off x="2994" y="1349"/>
              <a:ext cx="5" cy="4"/>
            </a:xfrm>
            <a:prstGeom prst="line">
              <a:avLst/>
            </a:prstGeom>
            <a:grpFill/>
            <a:ln w="19050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Line 385"/>
            <p:cNvSpPr>
              <a:spLocks noChangeShapeType="1"/>
            </p:cNvSpPr>
            <p:nvPr/>
          </p:nvSpPr>
          <p:spPr bwMode="auto">
            <a:xfrm>
              <a:off x="812" y="1815"/>
              <a:ext cx="5" cy="5"/>
            </a:xfrm>
            <a:prstGeom prst="line">
              <a:avLst/>
            </a:prstGeom>
            <a:grpFill/>
            <a:ln w="19050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Freeform 386"/>
            <p:cNvSpPr>
              <a:spLocks/>
            </p:cNvSpPr>
            <p:nvPr/>
          </p:nvSpPr>
          <p:spPr bwMode="auto">
            <a:xfrm>
              <a:off x="346" y="1458"/>
              <a:ext cx="2271" cy="862"/>
            </a:xfrm>
            <a:custGeom>
              <a:avLst/>
              <a:gdLst/>
              <a:ahLst/>
              <a:cxnLst>
                <a:cxn ang="0">
                  <a:pos x="426" y="842"/>
                </a:cxn>
                <a:cxn ang="0">
                  <a:pos x="426" y="842"/>
                </a:cxn>
                <a:cxn ang="0">
                  <a:pos x="1150" y="743"/>
                </a:cxn>
                <a:cxn ang="0">
                  <a:pos x="2271" y="862"/>
                </a:cxn>
                <a:cxn ang="0">
                  <a:pos x="1488" y="0"/>
                </a:cxn>
                <a:cxn ang="0">
                  <a:pos x="1488" y="0"/>
                </a:cxn>
                <a:cxn ang="0">
                  <a:pos x="622" y="262"/>
                </a:cxn>
                <a:cxn ang="0">
                  <a:pos x="0" y="585"/>
                </a:cxn>
                <a:cxn ang="0">
                  <a:pos x="426" y="842"/>
                </a:cxn>
              </a:cxnLst>
              <a:rect l="0" t="0" r="r" b="b"/>
              <a:pathLst>
                <a:path w="2271" h="862">
                  <a:moveTo>
                    <a:pt x="426" y="842"/>
                  </a:moveTo>
                  <a:lnTo>
                    <a:pt x="426" y="842"/>
                  </a:lnTo>
                  <a:cubicBezTo>
                    <a:pt x="547" y="826"/>
                    <a:pt x="843" y="740"/>
                    <a:pt x="1150" y="743"/>
                  </a:cubicBezTo>
                  <a:cubicBezTo>
                    <a:pt x="1457" y="746"/>
                    <a:pt x="2230" y="838"/>
                    <a:pt x="2271" y="862"/>
                  </a:cubicBezTo>
                  <a:cubicBezTo>
                    <a:pt x="1879" y="431"/>
                    <a:pt x="1488" y="0"/>
                    <a:pt x="1488" y="0"/>
                  </a:cubicBezTo>
                  <a:lnTo>
                    <a:pt x="1488" y="0"/>
                  </a:lnTo>
                  <a:cubicBezTo>
                    <a:pt x="1344" y="44"/>
                    <a:pt x="870" y="165"/>
                    <a:pt x="622" y="262"/>
                  </a:cubicBezTo>
                  <a:cubicBezTo>
                    <a:pt x="374" y="359"/>
                    <a:pt x="14" y="566"/>
                    <a:pt x="0" y="585"/>
                  </a:cubicBezTo>
                  <a:cubicBezTo>
                    <a:pt x="213" y="713"/>
                    <a:pt x="426" y="842"/>
                    <a:pt x="426" y="842"/>
                  </a:cubicBez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6627" name="Rectangle 1"/>
          <p:cNvSpPr>
            <a:spLocks noChangeArrowheads="1"/>
          </p:cNvSpPr>
          <p:nvPr/>
        </p:nvSpPr>
        <p:spPr bwMode="auto">
          <a:xfrm>
            <a:off x="1795463" y="739775"/>
            <a:ext cx="11763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4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مثال</a:t>
            </a:r>
            <a:r>
              <a:rPr lang="en-US" altLang="ar-SA" sz="4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ar-EG" altLang="ar-SA" sz="44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5105400" y="3124200"/>
            <a:ext cx="3352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rtl="1" eaLnBrk="1" hangingPunct="1"/>
            <a:r>
              <a:rPr lang="ar-EG" altLang="ar-SA" sz="4000" b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تحقق من فهمك</a:t>
            </a:r>
            <a:endParaRPr lang="en-US" altLang="ar-SA" sz="4000" dirty="0">
              <a:solidFill>
                <a:srgbClr val="99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7"/>
          <p:cNvSpPr txBox="1">
            <a:spLocks noChangeArrowheads="1"/>
          </p:cNvSpPr>
          <p:nvPr/>
        </p:nvSpPr>
        <p:spPr bwMode="auto">
          <a:xfrm>
            <a:off x="4191000" y="6121400"/>
            <a:ext cx="25908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 eaLnBrk="1" hangingPunct="1"/>
            <a:r>
              <a:rPr lang="en-US" altLang="ar-SA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y = 3x +0</a:t>
            </a:r>
            <a:endParaRPr lang="ar-EG" altLang="ar-SA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20"/>
          <p:cNvSpPr>
            <a:spLocks noChangeArrowheads="1"/>
          </p:cNvSpPr>
          <p:nvPr/>
        </p:nvSpPr>
        <p:spPr bwMode="auto">
          <a:xfrm>
            <a:off x="1419225" y="3276600"/>
            <a:ext cx="299243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 eaLnBrk="1" hangingPunct="1"/>
            <a:r>
              <a:rPr lang="en-US" altLang="ar-SA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3B</a:t>
            </a:r>
            <a:r>
              <a:rPr lang="ar-EG" altLang="ar-SA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ar-EG" altLang="ar-SA" sz="3600" b="1" dirty="0" err="1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ar-SA" sz="3600" b="1" dirty="0">
                <a:latin typeface="Times New Roman" pitchFamily="18" charset="0"/>
                <a:cs typeface="Times New Roman" pitchFamily="18" charset="0"/>
              </a:rPr>
              <a:t>2,6</a:t>
            </a:r>
            <a:r>
              <a:rPr lang="ar-EG" altLang="ar-SA" sz="3600" b="1" dirty="0" err="1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ar-EG" altLang="ar-SA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ar-SA" sz="3600" b="1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ar-EG" altLang="ar-SA" sz="3600" b="1" dirty="0" err="1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ar-SA" sz="3600" b="1" dirty="0">
                <a:latin typeface="Times New Roman" pitchFamily="18" charset="0"/>
                <a:cs typeface="Times New Roman" pitchFamily="18" charset="0"/>
              </a:rPr>
              <a:t>0,0</a:t>
            </a:r>
            <a:r>
              <a:rPr lang="ar-EG" altLang="ar-SA" sz="3600" b="1" dirty="0" err="1">
                <a:latin typeface="Times New Roman" pitchFamily="18" charset="0"/>
                <a:cs typeface="Times New Roman" pitchFamily="18" charset="0"/>
              </a:rPr>
              <a:t>)</a:t>
            </a:r>
            <a:endParaRPr lang="ar-EG" altLang="ar-SA" sz="36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7" name="Object 3"/>
          <p:cNvGraphicFramePr>
            <a:graphicFrameLocks noChangeAspect="1"/>
          </p:cNvGraphicFramePr>
          <p:nvPr/>
        </p:nvGraphicFramePr>
        <p:xfrm>
          <a:off x="990600" y="5257800"/>
          <a:ext cx="2209800" cy="457200"/>
        </p:xfrm>
        <a:graphic>
          <a:graphicData uri="http://schemas.openxmlformats.org/presentationml/2006/ole">
            <p:oleObj spid="_x0000_s26633" r:id="rId7" imgW="1104421" imgH="266584" progId="">
              <p:embed/>
            </p:oleObj>
          </a:graphicData>
        </a:graphic>
      </p:graphicFrame>
      <p:sp>
        <p:nvSpPr>
          <p:cNvPr id="19" name="TextBox 17"/>
          <p:cNvSpPr txBox="1">
            <a:spLocks noChangeArrowheads="1"/>
          </p:cNvSpPr>
          <p:nvPr/>
        </p:nvSpPr>
        <p:spPr bwMode="auto">
          <a:xfrm>
            <a:off x="609600" y="3733800"/>
            <a:ext cx="8001000" cy="255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 eaLnBrk="1" hangingPunct="1"/>
            <a:r>
              <a:rPr lang="en-US" altLang="ar-SA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EG" altLang="ar-SA" sz="3200" b="1" dirty="0"/>
              <a:t>ميل المستقيم المار </a:t>
            </a:r>
            <a:r>
              <a:rPr lang="ar-EG" altLang="ar-SA" sz="3200" b="1" dirty="0" err="1"/>
              <a:t>بنقطتين:</a:t>
            </a:r>
            <a:endParaRPr lang="ar-EG" altLang="ar-SA" sz="3200" b="1" dirty="0"/>
          </a:p>
          <a:p>
            <a:pPr algn="r" rtl="1" eaLnBrk="1" hangingPunct="1"/>
            <a:endParaRPr lang="ar-EG" altLang="ar-SA" sz="3200" b="1" dirty="0"/>
          </a:p>
          <a:p>
            <a:pPr algn="r" rtl="1" eaLnBrk="1" hangingPunct="1"/>
            <a:endParaRPr lang="ar-EG" altLang="ar-SA" sz="3200" b="1" dirty="0"/>
          </a:p>
          <a:p>
            <a:pPr algn="r" rtl="1" eaLnBrk="1" hangingPunct="1"/>
            <a:r>
              <a:rPr lang="ar-EG" altLang="ar-SA" sz="3200" b="1" dirty="0"/>
              <a:t>معادلة المستقيم بصيغة الميل </a:t>
            </a:r>
            <a:r>
              <a:rPr lang="ar-EG" altLang="ar-SA" sz="3200" b="1" dirty="0" err="1"/>
              <a:t>والمقطع:</a:t>
            </a:r>
            <a:endParaRPr lang="ar-EG" altLang="ar-SA" sz="3200" b="1" dirty="0"/>
          </a:p>
          <a:p>
            <a:pPr algn="ctr" rtl="1" eaLnBrk="1" hangingPunct="1"/>
            <a:r>
              <a:rPr lang="ar-EG" altLang="ar-SA" sz="3200" b="1" dirty="0" err="1"/>
              <a:t>والنقطة (</a:t>
            </a:r>
            <a:r>
              <a:rPr lang="en-US" altLang="ar-SA" sz="3200" b="1" dirty="0"/>
              <a:t>0,0</a:t>
            </a:r>
            <a:r>
              <a:rPr lang="ar-EG" altLang="ar-SA" sz="3200" b="1" dirty="0"/>
              <a:t> )    هي مقطع المحور </a:t>
            </a:r>
            <a:r>
              <a:rPr lang="en-US" altLang="ar-SA" sz="3200" b="1" i="1" dirty="0"/>
              <a:t>y</a:t>
            </a:r>
            <a:r>
              <a:rPr lang="ar-EG" altLang="ar-SA" sz="3200" b="1" dirty="0"/>
              <a:t> </a:t>
            </a:r>
            <a:endParaRPr lang="ar-EG" altLang="ar-SA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3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 rtl="1" eaLnBrk="1" hangingPunct="1"/>
            <a:endParaRPr lang="ar-SA" altLang="ar-SA"/>
          </a:p>
        </p:txBody>
      </p:sp>
      <p:graphicFrame>
        <p:nvGraphicFramePr>
          <p:cNvPr id="73734" name="Object 6"/>
          <p:cNvGraphicFramePr>
            <a:graphicFrameLocks noChangeAspect="1"/>
          </p:cNvGraphicFramePr>
          <p:nvPr/>
        </p:nvGraphicFramePr>
        <p:xfrm>
          <a:off x="3429000" y="4267200"/>
          <a:ext cx="4876800" cy="952500"/>
        </p:xfrm>
        <a:graphic>
          <a:graphicData uri="http://schemas.openxmlformats.org/presentationml/2006/ole">
            <p:oleObj spid="_x0000_s26636" r:id="rId8" imgW="2603500" imgH="571500" progId="">
              <p:embed/>
            </p:oleObj>
          </a:graphicData>
        </a:graphic>
      </p:graphicFrame>
      <p:sp>
        <p:nvSpPr>
          <p:cNvPr id="26637" name="Rectangle 8"/>
          <p:cNvSpPr>
            <a:spLocks noChangeArrowheads="1"/>
          </p:cNvSpPr>
          <p:nvPr/>
        </p:nvSpPr>
        <p:spPr bwMode="auto">
          <a:xfrm>
            <a:off x="0" y="571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 rtl="1" eaLnBrk="1" hangingPunct="1"/>
            <a:endParaRPr lang="ar-SA" altLang="ar-SA"/>
          </a:p>
        </p:txBody>
      </p:sp>
    </p:spTree>
  </p:cSld>
  <p:clrMapOvr>
    <a:masterClrMapping/>
  </p:clrMapOvr>
  <p:transition>
    <p:wipe/>
    <p:sndAc>
      <p:stSnd>
        <p:snd r:embed="rId3" name="0008 - نملة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135 - steel drum bea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737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 autoUpdateAnimBg="0"/>
      <p:bldP spid="19" grpId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81"/>
          <p:cNvGrpSpPr>
            <a:grpSpLocks/>
          </p:cNvGrpSpPr>
          <p:nvPr/>
        </p:nvGrpSpPr>
        <p:grpSpPr bwMode="auto">
          <a:xfrm>
            <a:off x="152400" y="228600"/>
            <a:ext cx="3581400" cy="1600200"/>
            <a:chOff x="346" y="336"/>
            <a:chExt cx="4803" cy="3221"/>
          </a:xfrm>
          <a:gradFill flip="none"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circle">
              <a:fillToRect l="100000" b="100000"/>
            </a:path>
            <a:tileRect t="-100000" r="-100000"/>
          </a:gradFill>
        </p:grpSpPr>
        <p:sp>
          <p:nvSpPr>
            <p:cNvPr id="3" name="Freeform 382"/>
            <p:cNvSpPr>
              <a:spLocks/>
            </p:cNvSpPr>
            <p:nvPr/>
          </p:nvSpPr>
          <p:spPr bwMode="auto">
            <a:xfrm>
              <a:off x="346" y="336"/>
              <a:ext cx="3206" cy="3155"/>
            </a:xfrm>
            <a:custGeom>
              <a:avLst/>
              <a:gdLst/>
              <a:ahLst/>
              <a:cxnLst>
                <a:cxn ang="0">
                  <a:pos x="2020" y="3110"/>
                </a:cxn>
                <a:cxn ang="0">
                  <a:pos x="1118" y="2472"/>
                </a:cxn>
                <a:cxn ang="0">
                  <a:pos x="466" y="2411"/>
                </a:cxn>
                <a:cxn ang="0">
                  <a:pos x="466" y="2411"/>
                </a:cxn>
                <a:cxn ang="0">
                  <a:pos x="426" y="1955"/>
                </a:cxn>
                <a:cxn ang="0">
                  <a:pos x="0" y="1707"/>
                </a:cxn>
                <a:cxn ang="0">
                  <a:pos x="466" y="1479"/>
                </a:cxn>
                <a:cxn ang="0">
                  <a:pos x="565" y="1032"/>
                </a:cxn>
                <a:cxn ang="0">
                  <a:pos x="565" y="1022"/>
                </a:cxn>
                <a:cxn ang="0">
                  <a:pos x="565" y="1022"/>
                </a:cxn>
                <a:cxn ang="0">
                  <a:pos x="1616" y="398"/>
                </a:cxn>
                <a:cxn ang="0">
                  <a:pos x="3206" y="0"/>
                </a:cxn>
                <a:cxn ang="0">
                  <a:pos x="2648" y="1013"/>
                </a:cxn>
                <a:cxn ang="0">
                  <a:pos x="1488" y="1122"/>
                </a:cxn>
                <a:cxn ang="0">
                  <a:pos x="2271" y="1984"/>
                </a:cxn>
                <a:cxn ang="0">
                  <a:pos x="2020" y="3110"/>
                </a:cxn>
              </a:cxnLst>
              <a:rect l="0" t="0" r="r" b="b"/>
              <a:pathLst>
                <a:path w="3206" h="3155">
                  <a:moveTo>
                    <a:pt x="2020" y="3110"/>
                  </a:moveTo>
                  <a:cubicBezTo>
                    <a:pt x="1985" y="3155"/>
                    <a:pt x="1558" y="2560"/>
                    <a:pt x="1118" y="2472"/>
                  </a:cubicBezTo>
                  <a:cubicBezTo>
                    <a:pt x="678" y="2384"/>
                    <a:pt x="600" y="2426"/>
                    <a:pt x="466" y="2411"/>
                  </a:cubicBezTo>
                  <a:lnTo>
                    <a:pt x="466" y="2411"/>
                  </a:lnTo>
                  <a:lnTo>
                    <a:pt x="426" y="1955"/>
                  </a:lnTo>
                  <a:lnTo>
                    <a:pt x="0" y="1707"/>
                  </a:lnTo>
                  <a:lnTo>
                    <a:pt x="466" y="1479"/>
                  </a:lnTo>
                  <a:lnTo>
                    <a:pt x="565" y="1032"/>
                  </a:lnTo>
                  <a:lnTo>
                    <a:pt x="565" y="1022"/>
                  </a:lnTo>
                  <a:lnTo>
                    <a:pt x="565" y="1022"/>
                  </a:lnTo>
                  <a:cubicBezTo>
                    <a:pt x="740" y="918"/>
                    <a:pt x="1176" y="568"/>
                    <a:pt x="1616" y="398"/>
                  </a:cubicBezTo>
                  <a:cubicBezTo>
                    <a:pt x="1982" y="248"/>
                    <a:pt x="2879" y="23"/>
                    <a:pt x="3206" y="0"/>
                  </a:cubicBezTo>
                  <a:cubicBezTo>
                    <a:pt x="2923" y="506"/>
                    <a:pt x="2648" y="1013"/>
                    <a:pt x="2648" y="1013"/>
                  </a:cubicBezTo>
                  <a:lnTo>
                    <a:pt x="1488" y="1122"/>
                  </a:lnTo>
                  <a:lnTo>
                    <a:pt x="2271" y="1984"/>
                  </a:lnTo>
                  <a:cubicBezTo>
                    <a:pt x="2360" y="2315"/>
                    <a:pt x="2020" y="3110"/>
                    <a:pt x="2020" y="3110"/>
                  </a:cubicBez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" name="Freeform 383"/>
            <p:cNvSpPr>
              <a:spLocks/>
            </p:cNvSpPr>
            <p:nvPr/>
          </p:nvSpPr>
          <p:spPr bwMode="auto">
            <a:xfrm>
              <a:off x="1827" y="344"/>
              <a:ext cx="3322" cy="3213"/>
            </a:xfrm>
            <a:custGeom>
              <a:avLst/>
              <a:gdLst/>
              <a:ahLst/>
              <a:cxnLst>
                <a:cxn ang="0">
                  <a:pos x="670" y="260"/>
                </a:cxn>
                <a:cxn ang="0">
                  <a:pos x="440" y="214"/>
                </a:cxn>
                <a:cxn ang="0">
                  <a:pos x="348" y="0"/>
                </a:cxn>
                <a:cxn ang="0">
                  <a:pos x="234" y="204"/>
                </a:cxn>
                <a:cxn ang="0">
                  <a:pos x="0" y="226"/>
                </a:cxn>
                <a:cxn ang="0">
                  <a:pos x="160" y="398"/>
                </a:cxn>
                <a:cxn ang="0">
                  <a:pos x="108" y="626"/>
                </a:cxn>
                <a:cxn ang="0">
                  <a:pos x="320" y="528"/>
                </a:cxn>
                <a:cxn ang="0">
                  <a:pos x="522" y="648"/>
                </a:cxn>
                <a:cxn ang="0">
                  <a:pos x="494" y="416"/>
                </a:cxn>
                <a:cxn ang="0">
                  <a:pos x="670" y="260"/>
                </a:cxn>
              </a:cxnLst>
              <a:rect l="0" t="0" r="r" b="b"/>
              <a:pathLst>
                <a:path w="670" h="648">
                  <a:moveTo>
                    <a:pt x="670" y="260"/>
                  </a:moveTo>
                  <a:lnTo>
                    <a:pt x="440" y="214"/>
                  </a:lnTo>
                  <a:lnTo>
                    <a:pt x="348" y="0"/>
                  </a:lnTo>
                  <a:lnTo>
                    <a:pt x="234" y="204"/>
                  </a:lnTo>
                  <a:lnTo>
                    <a:pt x="0" y="226"/>
                  </a:lnTo>
                  <a:lnTo>
                    <a:pt x="160" y="398"/>
                  </a:lnTo>
                  <a:lnTo>
                    <a:pt x="108" y="626"/>
                  </a:lnTo>
                  <a:lnTo>
                    <a:pt x="320" y="528"/>
                  </a:lnTo>
                  <a:lnTo>
                    <a:pt x="522" y="648"/>
                  </a:lnTo>
                  <a:lnTo>
                    <a:pt x="494" y="416"/>
                  </a:lnTo>
                  <a:lnTo>
                    <a:pt x="670" y="260"/>
                  </a:ln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Line 384"/>
            <p:cNvSpPr>
              <a:spLocks noChangeShapeType="1"/>
            </p:cNvSpPr>
            <p:nvPr/>
          </p:nvSpPr>
          <p:spPr bwMode="auto">
            <a:xfrm>
              <a:off x="2994" y="1349"/>
              <a:ext cx="5" cy="4"/>
            </a:xfrm>
            <a:prstGeom prst="line">
              <a:avLst/>
            </a:prstGeom>
            <a:grpFill/>
            <a:ln w="19050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Line 385"/>
            <p:cNvSpPr>
              <a:spLocks noChangeShapeType="1"/>
            </p:cNvSpPr>
            <p:nvPr/>
          </p:nvSpPr>
          <p:spPr bwMode="auto">
            <a:xfrm>
              <a:off x="812" y="1815"/>
              <a:ext cx="5" cy="5"/>
            </a:xfrm>
            <a:prstGeom prst="line">
              <a:avLst/>
            </a:prstGeom>
            <a:grpFill/>
            <a:ln w="19050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Freeform 386"/>
            <p:cNvSpPr>
              <a:spLocks/>
            </p:cNvSpPr>
            <p:nvPr/>
          </p:nvSpPr>
          <p:spPr bwMode="auto">
            <a:xfrm>
              <a:off x="346" y="1458"/>
              <a:ext cx="2271" cy="862"/>
            </a:xfrm>
            <a:custGeom>
              <a:avLst/>
              <a:gdLst/>
              <a:ahLst/>
              <a:cxnLst>
                <a:cxn ang="0">
                  <a:pos x="426" y="842"/>
                </a:cxn>
                <a:cxn ang="0">
                  <a:pos x="426" y="842"/>
                </a:cxn>
                <a:cxn ang="0">
                  <a:pos x="1150" y="743"/>
                </a:cxn>
                <a:cxn ang="0">
                  <a:pos x="2271" y="862"/>
                </a:cxn>
                <a:cxn ang="0">
                  <a:pos x="1488" y="0"/>
                </a:cxn>
                <a:cxn ang="0">
                  <a:pos x="1488" y="0"/>
                </a:cxn>
                <a:cxn ang="0">
                  <a:pos x="622" y="262"/>
                </a:cxn>
                <a:cxn ang="0">
                  <a:pos x="0" y="585"/>
                </a:cxn>
                <a:cxn ang="0">
                  <a:pos x="426" y="842"/>
                </a:cxn>
              </a:cxnLst>
              <a:rect l="0" t="0" r="r" b="b"/>
              <a:pathLst>
                <a:path w="2271" h="862">
                  <a:moveTo>
                    <a:pt x="426" y="842"/>
                  </a:moveTo>
                  <a:lnTo>
                    <a:pt x="426" y="842"/>
                  </a:lnTo>
                  <a:cubicBezTo>
                    <a:pt x="547" y="826"/>
                    <a:pt x="843" y="740"/>
                    <a:pt x="1150" y="743"/>
                  </a:cubicBezTo>
                  <a:cubicBezTo>
                    <a:pt x="1457" y="746"/>
                    <a:pt x="2230" y="838"/>
                    <a:pt x="2271" y="862"/>
                  </a:cubicBezTo>
                  <a:cubicBezTo>
                    <a:pt x="1879" y="431"/>
                    <a:pt x="1488" y="0"/>
                    <a:pt x="1488" y="0"/>
                  </a:cubicBezTo>
                  <a:lnTo>
                    <a:pt x="1488" y="0"/>
                  </a:lnTo>
                  <a:cubicBezTo>
                    <a:pt x="1344" y="44"/>
                    <a:pt x="870" y="165"/>
                    <a:pt x="622" y="262"/>
                  </a:cubicBezTo>
                  <a:cubicBezTo>
                    <a:pt x="374" y="359"/>
                    <a:pt x="14" y="566"/>
                    <a:pt x="0" y="585"/>
                  </a:cubicBezTo>
                  <a:cubicBezTo>
                    <a:pt x="213" y="713"/>
                    <a:pt x="426" y="842"/>
                    <a:pt x="426" y="842"/>
                  </a:cubicBez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795463" y="739775"/>
            <a:ext cx="11763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4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مثال</a:t>
            </a:r>
            <a:r>
              <a:rPr lang="en-US" altLang="ar-SA" sz="4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ar-EG" altLang="ar-SA" sz="44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3"/>
          <p:cNvPicPr>
            <a:picLocks noChangeAspect="1"/>
          </p:cNvPicPr>
          <p:nvPr/>
        </p:nvPicPr>
        <p:blipFill>
          <a:blip r:embed="rId8" cstate="print">
            <a:lum bright="6000" contrast="52000"/>
          </a:blip>
          <a:srcRect/>
          <a:stretch>
            <a:fillRect/>
          </a:stretch>
        </p:blipFill>
        <p:spPr bwMode="auto">
          <a:xfrm>
            <a:off x="228600" y="1981200"/>
            <a:ext cx="8763000" cy="480060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3195638" y="2438400"/>
            <a:ext cx="31289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معادلة المستقيم الأفقي</a:t>
            </a:r>
            <a:endParaRPr lang="en-US" altLang="ar-SA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5562600" y="4292600"/>
            <a:ext cx="29718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 eaLnBrk="1" hangingPunct="1"/>
            <a:r>
              <a:rPr lang="ar-EG" altLang="ar-SA" sz="32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الخطوة </a:t>
            </a:r>
            <a:r>
              <a:rPr lang="en-US" altLang="ar-SA" sz="32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ar-EG" altLang="ar-SA" sz="32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ar-EG" altLang="ar-SA" sz="320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3"/>
          <p:cNvSpPr>
            <a:spLocks noChangeArrowheads="1"/>
          </p:cNvSpPr>
          <p:nvPr/>
        </p:nvSpPr>
        <p:spPr bwMode="auto">
          <a:xfrm>
            <a:off x="990600" y="2971800"/>
            <a:ext cx="73152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rtl="1" eaLnBrk="1" hangingPunct="1"/>
            <a:r>
              <a:rPr lang="ar-EG" altLang="ar-SA" sz="3200" b="1">
                <a:latin typeface="Times New Roman" pitchFamily="18" charset="0"/>
                <a:cs typeface="Times New Roman" pitchFamily="18" charset="0"/>
              </a:rPr>
              <a:t>اكتب بصيغة الميل والمقطع معادلة المستقيم الذي يمر بالنقطتين (</a:t>
            </a:r>
            <a:r>
              <a:rPr lang="en-US" altLang="ar-SA" sz="3200" b="1">
                <a:latin typeface="Times New Roman" pitchFamily="18" charset="0"/>
                <a:cs typeface="Times New Roman" pitchFamily="18" charset="0"/>
              </a:rPr>
              <a:t>5,6</a:t>
            </a:r>
            <a:r>
              <a:rPr lang="ar-EG" altLang="ar-SA" sz="3200" b="1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altLang="ar-SA" sz="3200" b="1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ar-EG" altLang="ar-SA" sz="3200" b="1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ar-SA" sz="3200" b="1">
                <a:latin typeface="Times New Roman" pitchFamily="18" charset="0"/>
                <a:cs typeface="Times New Roman" pitchFamily="18" charset="0"/>
              </a:rPr>
              <a:t>-2,6</a:t>
            </a:r>
            <a:r>
              <a:rPr lang="ar-EG" altLang="ar-SA" sz="3200" b="1">
                <a:latin typeface="Times New Roman" pitchFamily="18" charset="0"/>
                <a:cs typeface="Times New Roman" pitchFamily="18" charset="0"/>
              </a:rPr>
              <a:t>).</a:t>
            </a:r>
            <a:endParaRPr lang="en-US" altLang="ar-SA" sz="32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1524000" y="5328322"/>
            <a:ext cx="5638800" cy="797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  <p:sndAc>
      <p:stSnd>
        <p:snd r:embed="rId2" name="0008 - نملة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227 - thum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3" dur="1" fill="hold"/>
                                        <p:tgtEl>
                                          <p:spTgt spid="716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1282 - wa - Morse code signa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2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81"/>
          <p:cNvGrpSpPr>
            <a:grpSpLocks/>
          </p:cNvGrpSpPr>
          <p:nvPr/>
        </p:nvGrpSpPr>
        <p:grpSpPr bwMode="auto">
          <a:xfrm>
            <a:off x="152400" y="228600"/>
            <a:ext cx="3581400" cy="1600200"/>
            <a:chOff x="346" y="336"/>
            <a:chExt cx="4803" cy="3221"/>
          </a:xfrm>
          <a:gradFill flip="none"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circle">
              <a:fillToRect l="100000" b="100000"/>
            </a:path>
            <a:tileRect t="-100000" r="-100000"/>
          </a:gradFill>
        </p:grpSpPr>
        <p:sp>
          <p:nvSpPr>
            <p:cNvPr id="3" name="Freeform 382"/>
            <p:cNvSpPr>
              <a:spLocks/>
            </p:cNvSpPr>
            <p:nvPr/>
          </p:nvSpPr>
          <p:spPr bwMode="auto">
            <a:xfrm>
              <a:off x="346" y="336"/>
              <a:ext cx="3206" cy="3155"/>
            </a:xfrm>
            <a:custGeom>
              <a:avLst/>
              <a:gdLst/>
              <a:ahLst/>
              <a:cxnLst>
                <a:cxn ang="0">
                  <a:pos x="2020" y="3110"/>
                </a:cxn>
                <a:cxn ang="0">
                  <a:pos x="1118" y="2472"/>
                </a:cxn>
                <a:cxn ang="0">
                  <a:pos x="466" y="2411"/>
                </a:cxn>
                <a:cxn ang="0">
                  <a:pos x="466" y="2411"/>
                </a:cxn>
                <a:cxn ang="0">
                  <a:pos x="426" y="1955"/>
                </a:cxn>
                <a:cxn ang="0">
                  <a:pos x="0" y="1707"/>
                </a:cxn>
                <a:cxn ang="0">
                  <a:pos x="466" y="1479"/>
                </a:cxn>
                <a:cxn ang="0">
                  <a:pos x="565" y="1032"/>
                </a:cxn>
                <a:cxn ang="0">
                  <a:pos x="565" y="1022"/>
                </a:cxn>
                <a:cxn ang="0">
                  <a:pos x="565" y="1022"/>
                </a:cxn>
                <a:cxn ang="0">
                  <a:pos x="1616" y="398"/>
                </a:cxn>
                <a:cxn ang="0">
                  <a:pos x="3206" y="0"/>
                </a:cxn>
                <a:cxn ang="0">
                  <a:pos x="2648" y="1013"/>
                </a:cxn>
                <a:cxn ang="0">
                  <a:pos x="1488" y="1122"/>
                </a:cxn>
                <a:cxn ang="0">
                  <a:pos x="2271" y="1984"/>
                </a:cxn>
                <a:cxn ang="0">
                  <a:pos x="2020" y="3110"/>
                </a:cxn>
              </a:cxnLst>
              <a:rect l="0" t="0" r="r" b="b"/>
              <a:pathLst>
                <a:path w="3206" h="3155">
                  <a:moveTo>
                    <a:pt x="2020" y="3110"/>
                  </a:moveTo>
                  <a:cubicBezTo>
                    <a:pt x="1985" y="3155"/>
                    <a:pt x="1558" y="2560"/>
                    <a:pt x="1118" y="2472"/>
                  </a:cubicBezTo>
                  <a:cubicBezTo>
                    <a:pt x="678" y="2384"/>
                    <a:pt x="600" y="2426"/>
                    <a:pt x="466" y="2411"/>
                  </a:cubicBezTo>
                  <a:lnTo>
                    <a:pt x="466" y="2411"/>
                  </a:lnTo>
                  <a:lnTo>
                    <a:pt x="426" y="1955"/>
                  </a:lnTo>
                  <a:lnTo>
                    <a:pt x="0" y="1707"/>
                  </a:lnTo>
                  <a:lnTo>
                    <a:pt x="466" y="1479"/>
                  </a:lnTo>
                  <a:lnTo>
                    <a:pt x="565" y="1032"/>
                  </a:lnTo>
                  <a:lnTo>
                    <a:pt x="565" y="1022"/>
                  </a:lnTo>
                  <a:lnTo>
                    <a:pt x="565" y="1022"/>
                  </a:lnTo>
                  <a:cubicBezTo>
                    <a:pt x="740" y="918"/>
                    <a:pt x="1176" y="568"/>
                    <a:pt x="1616" y="398"/>
                  </a:cubicBezTo>
                  <a:cubicBezTo>
                    <a:pt x="1982" y="248"/>
                    <a:pt x="2879" y="23"/>
                    <a:pt x="3206" y="0"/>
                  </a:cubicBezTo>
                  <a:cubicBezTo>
                    <a:pt x="2923" y="506"/>
                    <a:pt x="2648" y="1013"/>
                    <a:pt x="2648" y="1013"/>
                  </a:cubicBezTo>
                  <a:lnTo>
                    <a:pt x="1488" y="1122"/>
                  </a:lnTo>
                  <a:lnTo>
                    <a:pt x="2271" y="1984"/>
                  </a:lnTo>
                  <a:cubicBezTo>
                    <a:pt x="2360" y="2315"/>
                    <a:pt x="2020" y="3110"/>
                    <a:pt x="2020" y="3110"/>
                  </a:cubicBez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" name="Freeform 383"/>
            <p:cNvSpPr>
              <a:spLocks/>
            </p:cNvSpPr>
            <p:nvPr/>
          </p:nvSpPr>
          <p:spPr bwMode="auto">
            <a:xfrm>
              <a:off x="1827" y="344"/>
              <a:ext cx="3322" cy="3213"/>
            </a:xfrm>
            <a:custGeom>
              <a:avLst/>
              <a:gdLst/>
              <a:ahLst/>
              <a:cxnLst>
                <a:cxn ang="0">
                  <a:pos x="670" y="260"/>
                </a:cxn>
                <a:cxn ang="0">
                  <a:pos x="440" y="214"/>
                </a:cxn>
                <a:cxn ang="0">
                  <a:pos x="348" y="0"/>
                </a:cxn>
                <a:cxn ang="0">
                  <a:pos x="234" y="204"/>
                </a:cxn>
                <a:cxn ang="0">
                  <a:pos x="0" y="226"/>
                </a:cxn>
                <a:cxn ang="0">
                  <a:pos x="160" y="398"/>
                </a:cxn>
                <a:cxn ang="0">
                  <a:pos x="108" y="626"/>
                </a:cxn>
                <a:cxn ang="0">
                  <a:pos x="320" y="528"/>
                </a:cxn>
                <a:cxn ang="0">
                  <a:pos x="522" y="648"/>
                </a:cxn>
                <a:cxn ang="0">
                  <a:pos x="494" y="416"/>
                </a:cxn>
                <a:cxn ang="0">
                  <a:pos x="670" y="260"/>
                </a:cxn>
              </a:cxnLst>
              <a:rect l="0" t="0" r="r" b="b"/>
              <a:pathLst>
                <a:path w="670" h="648">
                  <a:moveTo>
                    <a:pt x="670" y="260"/>
                  </a:moveTo>
                  <a:lnTo>
                    <a:pt x="440" y="214"/>
                  </a:lnTo>
                  <a:lnTo>
                    <a:pt x="348" y="0"/>
                  </a:lnTo>
                  <a:lnTo>
                    <a:pt x="234" y="204"/>
                  </a:lnTo>
                  <a:lnTo>
                    <a:pt x="0" y="226"/>
                  </a:lnTo>
                  <a:lnTo>
                    <a:pt x="160" y="398"/>
                  </a:lnTo>
                  <a:lnTo>
                    <a:pt x="108" y="626"/>
                  </a:lnTo>
                  <a:lnTo>
                    <a:pt x="320" y="528"/>
                  </a:lnTo>
                  <a:lnTo>
                    <a:pt x="522" y="648"/>
                  </a:lnTo>
                  <a:lnTo>
                    <a:pt x="494" y="416"/>
                  </a:lnTo>
                  <a:lnTo>
                    <a:pt x="670" y="260"/>
                  </a:ln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Line 384"/>
            <p:cNvSpPr>
              <a:spLocks noChangeShapeType="1"/>
            </p:cNvSpPr>
            <p:nvPr/>
          </p:nvSpPr>
          <p:spPr bwMode="auto">
            <a:xfrm>
              <a:off x="2994" y="1349"/>
              <a:ext cx="5" cy="4"/>
            </a:xfrm>
            <a:prstGeom prst="line">
              <a:avLst/>
            </a:prstGeom>
            <a:grpFill/>
            <a:ln w="19050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Line 385"/>
            <p:cNvSpPr>
              <a:spLocks noChangeShapeType="1"/>
            </p:cNvSpPr>
            <p:nvPr/>
          </p:nvSpPr>
          <p:spPr bwMode="auto">
            <a:xfrm>
              <a:off x="812" y="1815"/>
              <a:ext cx="5" cy="5"/>
            </a:xfrm>
            <a:prstGeom prst="line">
              <a:avLst/>
            </a:prstGeom>
            <a:grpFill/>
            <a:ln w="19050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Freeform 386"/>
            <p:cNvSpPr>
              <a:spLocks/>
            </p:cNvSpPr>
            <p:nvPr/>
          </p:nvSpPr>
          <p:spPr bwMode="auto">
            <a:xfrm>
              <a:off x="346" y="1458"/>
              <a:ext cx="2271" cy="862"/>
            </a:xfrm>
            <a:custGeom>
              <a:avLst/>
              <a:gdLst/>
              <a:ahLst/>
              <a:cxnLst>
                <a:cxn ang="0">
                  <a:pos x="426" y="842"/>
                </a:cxn>
                <a:cxn ang="0">
                  <a:pos x="426" y="842"/>
                </a:cxn>
                <a:cxn ang="0">
                  <a:pos x="1150" y="743"/>
                </a:cxn>
                <a:cxn ang="0">
                  <a:pos x="2271" y="862"/>
                </a:cxn>
                <a:cxn ang="0">
                  <a:pos x="1488" y="0"/>
                </a:cxn>
                <a:cxn ang="0">
                  <a:pos x="1488" y="0"/>
                </a:cxn>
                <a:cxn ang="0">
                  <a:pos x="622" y="262"/>
                </a:cxn>
                <a:cxn ang="0">
                  <a:pos x="0" y="585"/>
                </a:cxn>
                <a:cxn ang="0">
                  <a:pos x="426" y="842"/>
                </a:cxn>
              </a:cxnLst>
              <a:rect l="0" t="0" r="r" b="b"/>
              <a:pathLst>
                <a:path w="2271" h="862">
                  <a:moveTo>
                    <a:pt x="426" y="842"/>
                  </a:moveTo>
                  <a:lnTo>
                    <a:pt x="426" y="842"/>
                  </a:lnTo>
                  <a:cubicBezTo>
                    <a:pt x="547" y="826"/>
                    <a:pt x="843" y="740"/>
                    <a:pt x="1150" y="743"/>
                  </a:cubicBezTo>
                  <a:cubicBezTo>
                    <a:pt x="1457" y="746"/>
                    <a:pt x="2230" y="838"/>
                    <a:pt x="2271" y="862"/>
                  </a:cubicBezTo>
                  <a:cubicBezTo>
                    <a:pt x="1879" y="431"/>
                    <a:pt x="1488" y="0"/>
                    <a:pt x="1488" y="0"/>
                  </a:cubicBezTo>
                  <a:lnTo>
                    <a:pt x="1488" y="0"/>
                  </a:lnTo>
                  <a:cubicBezTo>
                    <a:pt x="1344" y="44"/>
                    <a:pt x="870" y="165"/>
                    <a:pt x="622" y="262"/>
                  </a:cubicBezTo>
                  <a:cubicBezTo>
                    <a:pt x="374" y="359"/>
                    <a:pt x="14" y="566"/>
                    <a:pt x="0" y="585"/>
                  </a:cubicBezTo>
                  <a:cubicBezTo>
                    <a:pt x="213" y="713"/>
                    <a:pt x="426" y="842"/>
                    <a:pt x="426" y="842"/>
                  </a:cubicBez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8675" name="Rectangle 1"/>
          <p:cNvSpPr>
            <a:spLocks noChangeArrowheads="1"/>
          </p:cNvSpPr>
          <p:nvPr/>
        </p:nvSpPr>
        <p:spPr bwMode="auto">
          <a:xfrm>
            <a:off x="1795463" y="739775"/>
            <a:ext cx="11763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4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مثال</a:t>
            </a:r>
            <a:r>
              <a:rPr lang="en-US" altLang="ar-SA" sz="4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ar-EG" altLang="ar-SA" sz="44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6" name="Picture 3"/>
          <p:cNvPicPr>
            <a:picLocks noChangeAspect="1"/>
          </p:cNvPicPr>
          <p:nvPr/>
        </p:nvPicPr>
        <p:blipFill>
          <a:blip r:embed="rId7" cstate="print">
            <a:lum bright="6000" contrast="52000"/>
          </a:blip>
          <a:srcRect/>
          <a:stretch>
            <a:fillRect/>
          </a:stretch>
        </p:blipFill>
        <p:spPr bwMode="auto">
          <a:xfrm>
            <a:off x="228600" y="1981200"/>
            <a:ext cx="8763000" cy="480060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28677" name="Rectangle 2"/>
          <p:cNvSpPr>
            <a:spLocks noChangeArrowheads="1"/>
          </p:cNvSpPr>
          <p:nvPr/>
        </p:nvSpPr>
        <p:spPr bwMode="auto">
          <a:xfrm>
            <a:off x="3195638" y="2438400"/>
            <a:ext cx="31289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معادلة المستقيم الأفقي</a:t>
            </a:r>
            <a:endParaRPr lang="en-US" altLang="ar-SA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6400800" y="3733800"/>
            <a:ext cx="22098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 eaLnBrk="1" hangingPunct="1"/>
            <a:r>
              <a:rPr lang="ar-EG" altLang="ar-SA" sz="32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الخطوة </a:t>
            </a:r>
            <a:r>
              <a:rPr lang="en-US" altLang="ar-SA" sz="32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ar-EG" altLang="ar-SA" sz="32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28679" name="Rectangle 3"/>
          <p:cNvSpPr>
            <a:spLocks noChangeArrowheads="1"/>
          </p:cNvSpPr>
          <p:nvPr/>
        </p:nvSpPr>
        <p:spPr bwMode="auto">
          <a:xfrm>
            <a:off x="990600" y="2971800"/>
            <a:ext cx="73152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rtl="1" eaLnBrk="1" hangingPunct="1"/>
            <a:r>
              <a:rPr lang="ar-EG" altLang="ar-SA" sz="3200" b="1">
                <a:latin typeface="Times New Roman" pitchFamily="18" charset="0"/>
                <a:cs typeface="Times New Roman" pitchFamily="18" charset="0"/>
              </a:rPr>
              <a:t>اكتب بصيغة الميل والمقطع معادلة المستقيم الذي يمر بالنقطتين (</a:t>
            </a:r>
            <a:r>
              <a:rPr lang="en-US" altLang="ar-SA" sz="3200" b="1">
                <a:latin typeface="Times New Roman" pitchFamily="18" charset="0"/>
                <a:cs typeface="Times New Roman" pitchFamily="18" charset="0"/>
              </a:rPr>
              <a:t>5,6</a:t>
            </a:r>
            <a:r>
              <a:rPr lang="ar-EG" altLang="ar-SA" sz="3200" b="1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altLang="ar-SA" sz="3200" b="1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ar-EG" altLang="ar-SA" sz="3200" b="1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ar-SA" sz="3200" b="1">
                <a:latin typeface="Times New Roman" pitchFamily="18" charset="0"/>
                <a:cs typeface="Times New Roman" pitchFamily="18" charset="0"/>
              </a:rPr>
              <a:t>-2,6</a:t>
            </a:r>
            <a:r>
              <a:rPr lang="ar-EG" altLang="ar-SA" sz="3200" b="1">
                <a:latin typeface="Times New Roman" pitchFamily="18" charset="0"/>
                <a:cs typeface="Times New Roman" pitchFamily="18" charset="0"/>
              </a:rPr>
              <a:t>).</a:t>
            </a:r>
            <a:endParaRPr lang="en-US" altLang="ar-SA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5010150" y="4343400"/>
            <a:ext cx="31162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 eaLnBrk="1" hangingPunct="1"/>
            <a:r>
              <a:rPr lang="en-US" altLang="ar-SA" sz="3200" b="1" dirty="0">
                <a:latin typeface="Times New Roman" pitchFamily="18" charset="0"/>
                <a:cs typeface="Times New Roman" pitchFamily="18" charset="0"/>
              </a:rPr>
              <a:t>y - </a:t>
            </a:r>
            <a:r>
              <a:rPr lang="en-US" altLang="ar-SA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altLang="ar-SA" sz="3200" b="1" baseline="-250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altLang="ar-SA" sz="3200" b="1" dirty="0">
                <a:latin typeface="Times New Roman" pitchFamily="18" charset="0"/>
                <a:cs typeface="Times New Roman" pitchFamily="18" charset="0"/>
              </a:rPr>
              <a:t> = m (x </a:t>
            </a:r>
            <a:r>
              <a:rPr lang="en-US" altLang="ar-SA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x</a:t>
            </a:r>
            <a:r>
              <a:rPr lang="en-US" altLang="ar-SA" sz="3200" b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altLang="ar-SA" sz="3200" b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ar-EG" altLang="ar-SA" sz="3200" b="1" dirty="0">
                <a:latin typeface="Times New Roman" pitchFamily="18" charset="0"/>
                <a:cs typeface="Times New Roman" pitchFamily="18" charset="0"/>
              </a:rPr>
              <a:t>	</a:t>
            </a: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1485900" y="4343400"/>
            <a:ext cx="2628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صيغة الميل ونقطة</a:t>
            </a:r>
            <a:endParaRPr lang="ar-EG" altLang="ar-SA" sz="3600" b="1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4351338" y="5054600"/>
            <a:ext cx="38782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 eaLnBrk="1" hangingPunct="1"/>
            <a:r>
              <a:rPr lang="en-US" altLang="ar-SA" sz="3200" b="1">
                <a:latin typeface="Times New Roman" pitchFamily="18" charset="0"/>
                <a:cs typeface="Times New Roman" pitchFamily="18" charset="0"/>
              </a:rPr>
              <a:t>y - </a:t>
            </a:r>
            <a:r>
              <a:rPr lang="en-US" altLang="ar-SA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altLang="ar-SA" sz="3200" b="1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altLang="ar-SA" sz="3200" b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altLang="ar-SA" sz="32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ar-SA" sz="3200" b="1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</a:t>
            </a:r>
            <a:r>
              <a:rPr lang="en-US" altLang="ar-SA" sz="3200" b="1">
                <a:latin typeface="Times New Roman" pitchFamily="18" charset="0"/>
                <a:cs typeface="Times New Roman" pitchFamily="18" charset="0"/>
              </a:rPr>
              <a:t>x - </a:t>
            </a:r>
            <a:r>
              <a:rPr lang="en-US" altLang="ar-SA" sz="32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(-2)</a:t>
            </a:r>
            <a:r>
              <a:rPr lang="en-US" altLang="ar-SA" sz="32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</a:t>
            </a:r>
            <a:r>
              <a:rPr lang="en-US" altLang="ar-SA" sz="3200" b="1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ar-EG" altLang="ar-SA" sz="3200" b="1">
                <a:latin typeface="Times New Roman" pitchFamily="18" charset="0"/>
                <a:cs typeface="Times New Roman" pitchFamily="18" charset="0"/>
              </a:rPr>
              <a:t>	</a:t>
            </a: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914400" y="5054600"/>
            <a:ext cx="38798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ar-SA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-2,6</a:t>
            </a:r>
            <a:r>
              <a:rPr lang="ar-EG" altLang="ar-SA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) = (</a:t>
            </a:r>
            <a:r>
              <a:rPr lang="en-US" altLang="ar-SA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altLang="ar-SA" sz="3200" b="1" baseline="-250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altLang="ar-SA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,y</a:t>
            </a:r>
            <a:r>
              <a:rPr lang="en-US" altLang="ar-SA" sz="3200" b="1" baseline="-2500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ar-EG" altLang="ar-SA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altLang="ar-SA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ar-EG" altLang="ar-SA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ar-SA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m = 0</a:t>
            </a:r>
            <a:endParaRPr lang="ar-EG" altLang="ar-SA" sz="3600" b="1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5832475" y="5715000"/>
            <a:ext cx="16795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 eaLnBrk="1" hangingPunct="1"/>
            <a:r>
              <a:rPr lang="en-US" altLang="ar-SA" sz="3200" b="1">
                <a:latin typeface="Times New Roman" pitchFamily="18" charset="0"/>
                <a:cs typeface="Times New Roman" pitchFamily="18" charset="0"/>
              </a:rPr>
              <a:t>y - 6 = 0 </a:t>
            </a:r>
            <a:endParaRPr lang="ar-EG" altLang="ar-SA" sz="32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1"/>
          <p:cNvSpPr>
            <a:spLocks noChangeArrowheads="1"/>
          </p:cNvSpPr>
          <p:nvPr/>
        </p:nvSpPr>
        <p:spPr bwMode="auto">
          <a:xfrm>
            <a:off x="2217738" y="5715000"/>
            <a:ext cx="762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بسط</a:t>
            </a:r>
            <a:endParaRPr lang="ar-EG" altLang="ar-SA" sz="3600" b="1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6054725" y="6197600"/>
            <a:ext cx="11080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 eaLnBrk="1" hangingPunct="1"/>
            <a:r>
              <a:rPr lang="en-US" altLang="ar-SA" sz="3200" b="1">
                <a:latin typeface="Times New Roman" pitchFamily="18" charset="0"/>
                <a:cs typeface="Times New Roman" pitchFamily="18" charset="0"/>
              </a:rPr>
              <a:t>y = 6</a:t>
            </a:r>
            <a:r>
              <a:rPr lang="ar-EG" altLang="ar-SA" sz="3200" b="1">
                <a:latin typeface="Times New Roman" pitchFamily="18" charset="0"/>
                <a:cs typeface="Times New Roman" pitchFamily="18" charset="0"/>
              </a:rPr>
              <a:t>	</a:t>
            </a:r>
          </a:p>
        </p:txBody>
      </p:sp>
      <p:sp>
        <p:nvSpPr>
          <p:cNvPr id="22" name="Rectangle 1"/>
          <p:cNvSpPr>
            <a:spLocks noChangeArrowheads="1"/>
          </p:cNvSpPr>
          <p:nvPr/>
        </p:nvSpPr>
        <p:spPr bwMode="auto">
          <a:xfrm>
            <a:off x="1249363" y="6197600"/>
            <a:ext cx="28686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اجمع </a:t>
            </a:r>
            <a:r>
              <a:rPr lang="en-US" altLang="ar-SA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ar-EG" altLang="ar-SA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لكلا الطرفين</a:t>
            </a:r>
            <a:endParaRPr lang="ar-EG" altLang="ar-SA" sz="3600" b="1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/>
    <p:sndAc>
      <p:stSnd>
        <p:snd r:embed="rId3" name="0008 - نملة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227 - thum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614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3"/>
          <p:cNvPicPr>
            <a:picLocks noChangeAspect="1"/>
          </p:cNvPicPr>
          <p:nvPr/>
        </p:nvPicPr>
        <p:blipFill>
          <a:blip r:embed="rId5" cstate="print">
            <a:lum bright="18000" contrast="34000"/>
          </a:blip>
          <a:srcRect/>
          <a:stretch>
            <a:fillRect/>
          </a:stretch>
        </p:blipFill>
        <p:spPr bwMode="auto">
          <a:xfrm>
            <a:off x="228600" y="1981200"/>
            <a:ext cx="8763000" cy="480060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876800" y="3048000"/>
            <a:ext cx="3505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rtl="1" eaLnBrk="1" hangingPunct="1"/>
            <a:r>
              <a:rPr lang="ar-EG" altLang="ar-SA" sz="4000" b="1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تحقق من فهمك</a:t>
            </a:r>
            <a:endParaRPr lang="en-US" altLang="ar-SA" sz="4000">
              <a:solidFill>
                <a:srgbClr val="99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762000" y="4800600"/>
            <a:ext cx="7848600" cy="1295400"/>
            <a:chOff x="762000" y="5029200"/>
            <a:chExt cx="7848600" cy="1295400"/>
          </a:xfrm>
        </p:grpSpPr>
        <p:sp>
          <p:nvSpPr>
            <p:cNvPr id="30729" name="Rectangle 5"/>
            <p:cNvSpPr>
              <a:spLocks noChangeArrowheads="1"/>
            </p:cNvSpPr>
            <p:nvPr/>
          </p:nvSpPr>
          <p:spPr bwMode="auto">
            <a:xfrm>
              <a:off x="762000" y="5029200"/>
              <a:ext cx="7848600" cy="1077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1" eaLnBrk="1" hangingPunct="1"/>
              <a:r>
                <a:rPr lang="en-US" altLang="ar-SA" sz="3200" b="1">
                  <a:latin typeface="Times New Roman" pitchFamily="18" charset="0"/>
                  <a:cs typeface="Times New Roman" pitchFamily="18" charset="0"/>
                </a:rPr>
                <a:t>4</a:t>
              </a:r>
              <a:r>
                <a:rPr lang="ar-EG" altLang="ar-SA" sz="3200" b="1">
                  <a:latin typeface="Times New Roman" pitchFamily="18" charset="0"/>
                  <a:cs typeface="Times New Roman" pitchFamily="18" charset="0"/>
                </a:rPr>
                <a:t>) اكتب بصيغة الميل والمقطع معادلة المستقيم الذي يمر بالنقطتين (</a:t>
              </a:r>
              <a:r>
                <a:rPr lang="en-US" altLang="ar-SA" sz="3200" b="1">
                  <a:latin typeface="Times New Roman" pitchFamily="18" charset="0"/>
                  <a:cs typeface="Times New Roman" pitchFamily="18" charset="0"/>
                </a:rPr>
                <a:t>3,0</a:t>
              </a:r>
              <a:r>
                <a:rPr lang="ar-EG" altLang="ar-SA" sz="3200" b="1">
                  <a:latin typeface="Times New Roman" pitchFamily="18" charset="0"/>
                  <a:cs typeface="Times New Roman" pitchFamily="18" charset="0"/>
                </a:rPr>
                <a:t>) </a:t>
              </a:r>
              <a:r>
                <a:rPr lang="en-US" altLang="ar-SA" sz="3200" b="1">
                  <a:latin typeface="Times New Roman" pitchFamily="18" charset="0"/>
                  <a:cs typeface="Times New Roman" pitchFamily="18" charset="0"/>
                </a:rPr>
                <a:t>,</a:t>
              </a:r>
              <a:r>
                <a:rPr lang="ar-EG" altLang="ar-SA" sz="3200" b="1"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en-US" altLang="ar-SA" sz="3200" b="1">
                  <a:latin typeface="Times New Roman" pitchFamily="18" charset="0"/>
                  <a:cs typeface="Times New Roman" pitchFamily="18" charset="0"/>
                </a:rPr>
                <a:t>5,0</a:t>
              </a:r>
              <a:r>
                <a:rPr lang="ar-EG" altLang="ar-SA" sz="3200" b="1">
                  <a:latin typeface="Times New Roman" pitchFamily="18" charset="0"/>
                  <a:cs typeface="Times New Roman" pitchFamily="18" charset="0"/>
                </a:rPr>
                <a:t>)</a:t>
              </a:r>
              <a:endParaRPr lang="en-US" altLang="ar-SA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730" name="TextBox 6"/>
            <p:cNvSpPr txBox="1">
              <a:spLocks noChangeArrowheads="1"/>
            </p:cNvSpPr>
            <p:nvPr/>
          </p:nvSpPr>
          <p:spPr bwMode="auto">
            <a:xfrm>
              <a:off x="6705600" y="5739825"/>
              <a:ext cx="184731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rtl="1" eaLnBrk="1" hangingPunct="1"/>
              <a:endParaRPr lang="ar-EG" altLang="ar-SA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" name="Group 381"/>
          <p:cNvGrpSpPr>
            <a:grpSpLocks/>
          </p:cNvGrpSpPr>
          <p:nvPr/>
        </p:nvGrpSpPr>
        <p:grpSpPr bwMode="auto">
          <a:xfrm>
            <a:off x="152400" y="228600"/>
            <a:ext cx="3581400" cy="1600200"/>
            <a:chOff x="346" y="336"/>
            <a:chExt cx="4803" cy="3221"/>
          </a:xfrm>
          <a:gradFill flip="none"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circle">
              <a:fillToRect l="100000" b="100000"/>
            </a:path>
            <a:tileRect t="-100000" r="-100000"/>
          </a:gradFill>
        </p:grpSpPr>
        <p:sp>
          <p:nvSpPr>
            <p:cNvPr id="9" name="Freeform 382"/>
            <p:cNvSpPr>
              <a:spLocks/>
            </p:cNvSpPr>
            <p:nvPr/>
          </p:nvSpPr>
          <p:spPr bwMode="auto">
            <a:xfrm>
              <a:off x="346" y="336"/>
              <a:ext cx="3206" cy="3155"/>
            </a:xfrm>
            <a:custGeom>
              <a:avLst/>
              <a:gdLst/>
              <a:ahLst/>
              <a:cxnLst>
                <a:cxn ang="0">
                  <a:pos x="2020" y="3110"/>
                </a:cxn>
                <a:cxn ang="0">
                  <a:pos x="1118" y="2472"/>
                </a:cxn>
                <a:cxn ang="0">
                  <a:pos x="466" y="2411"/>
                </a:cxn>
                <a:cxn ang="0">
                  <a:pos x="466" y="2411"/>
                </a:cxn>
                <a:cxn ang="0">
                  <a:pos x="426" y="1955"/>
                </a:cxn>
                <a:cxn ang="0">
                  <a:pos x="0" y="1707"/>
                </a:cxn>
                <a:cxn ang="0">
                  <a:pos x="466" y="1479"/>
                </a:cxn>
                <a:cxn ang="0">
                  <a:pos x="565" y="1032"/>
                </a:cxn>
                <a:cxn ang="0">
                  <a:pos x="565" y="1022"/>
                </a:cxn>
                <a:cxn ang="0">
                  <a:pos x="565" y="1022"/>
                </a:cxn>
                <a:cxn ang="0">
                  <a:pos x="1616" y="398"/>
                </a:cxn>
                <a:cxn ang="0">
                  <a:pos x="3206" y="0"/>
                </a:cxn>
                <a:cxn ang="0">
                  <a:pos x="2648" y="1013"/>
                </a:cxn>
                <a:cxn ang="0">
                  <a:pos x="1488" y="1122"/>
                </a:cxn>
                <a:cxn ang="0">
                  <a:pos x="2271" y="1984"/>
                </a:cxn>
                <a:cxn ang="0">
                  <a:pos x="2020" y="3110"/>
                </a:cxn>
              </a:cxnLst>
              <a:rect l="0" t="0" r="r" b="b"/>
              <a:pathLst>
                <a:path w="3206" h="3155">
                  <a:moveTo>
                    <a:pt x="2020" y="3110"/>
                  </a:moveTo>
                  <a:cubicBezTo>
                    <a:pt x="1985" y="3155"/>
                    <a:pt x="1558" y="2560"/>
                    <a:pt x="1118" y="2472"/>
                  </a:cubicBezTo>
                  <a:cubicBezTo>
                    <a:pt x="678" y="2384"/>
                    <a:pt x="600" y="2426"/>
                    <a:pt x="466" y="2411"/>
                  </a:cubicBezTo>
                  <a:lnTo>
                    <a:pt x="466" y="2411"/>
                  </a:lnTo>
                  <a:lnTo>
                    <a:pt x="426" y="1955"/>
                  </a:lnTo>
                  <a:lnTo>
                    <a:pt x="0" y="1707"/>
                  </a:lnTo>
                  <a:lnTo>
                    <a:pt x="466" y="1479"/>
                  </a:lnTo>
                  <a:lnTo>
                    <a:pt x="565" y="1032"/>
                  </a:lnTo>
                  <a:lnTo>
                    <a:pt x="565" y="1022"/>
                  </a:lnTo>
                  <a:lnTo>
                    <a:pt x="565" y="1022"/>
                  </a:lnTo>
                  <a:cubicBezTo>
                    <a:pt x="740" y="918"/>
                    <a:pt x="1176" y="568"/>
                    <a:pt x="1616" y="398"/>
                  </a:cubicBezTo>
                  <a:cubicBezTo>
                    <a:pt x="1982" y="248"/>
                    <a:pt x="2879" y="23"/>
                    <a:pt x="3206" y="0"/>
                  </a:cubicBezTo>
                  <a:cubicBezTo>
                    <a:pt x="2923" y="506"/>
                    <a:pt x="2648" y="1013"/>
                    <a:pt x="2648" y="1013"/>
                  </a:cubicBezTo>
                  <a:lnTo>
                    <a:pt x="1488" y="1122"/>
                  </a:lnTo>
                  <a:lnTo>
                    <a:pt x="2271" y="1984"/>
                  </a:lnTo>
                  <a:cubicBezTo>
                    <a:pt x="2360" y="2315"/>
                    <a:pt x="2020" y="3110"/>
                    <a:pt x="2020" y="3110"/>
                  </a:cubicBez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Freeform 383"/>
            <p:cNvSpPr>
              <a:spLocks/>
            </p:cNvSpPr>
            <p:nvPr/>
          </p:nvSpPr>
          <p:spPr bwMode="auto">
            <a:xfrm>
              <a:off x="1827" y="344"/>
              <a:ext cx="3322" cy="3213"/>
            </a:xfrm>
            <a:custGeom>
              <a:avLst/>
              <a:gdLst/>
              <a:ahLst/>
              <a:cxnLst>
                <a:cxn ang="0">
                  <a:pos x="670" y="260"/>
                </a:cxn>
                <a:cxn ang="0">
                  <a:pos x="440" y="214"/>
                </a:cxn>
                <a:cxn ang="0">
                  <a:pos x="348" y="0"/>
                </a:cxn>
                <a:cxn ang="0">
                  <a:pos x="234" y="204"/>
                </a:cxn>
                <a:cxn ang="0">
                  <a:pos x="0" y="226"/>
                </a:cxn>
                <a:cxn ang="0">
                  <a:pos x="160" y="398"/>
                </a:cxn>
                <a:cxn ang="0">
                  <a:pos x="108" y="626"/>
                </a:cxn>
                <a:cxn ang="0">
                  <a:pos x="320" y="528"/>
                </a:cxn>
                <a:cxn ang="0">
                  <a:pos x="522" y="648"/>
                </a:cxn>
                <a:cxn ang="0">
                  <a:pos x="494" y="416"/>
                </a:cxn>
                <a:cxn ang="0">
                  <a:pos x="670" y="260"/>
                </a:cxn>
              </a:cxnLst>
              <a:rect l="0" t="0" r="r" b="b"/>
              <a:pathLst>
                <a:path w="670" h="648">
                  <a:moveTo>
                    <a:pt x="670" y="260"/>
                  </a:moveTo>
                  <a:lnTo>
                    <a:pt x="440" y="214"/>
                  </a:lnTo>
                  <a:lnTo>
                    <a:pt x="348" y="0"/>
                  </a:lnTo>
                  <a:lnTo>
                    <a:pt x="234" y="204"/>
                  </a:lnTo>
                  <a:lnTo>
                    <a:pt x="0" y="226"/>
                  </a:lnTo>
                  <a:lnTo>
                    <a:pt x="160" y="398"/>
                  </a:lnTo>
                  <a:lnTo>
                    <a:pt x="108" y="626"/>
                  </a:lnTo>
                  <a:lnTo>
                    <a:pt x="320" y="528"/>
                  </a:lnTo>
                  <a:lnTo>
                    <a:pt x="522" y="648"/>
                  </a:lnTo>
                  <a:lnTo>
                    <a:pt x="494" y="416"/>
                  </a:lnTo>
                  <a:lnTo>
                    <a:pt x="670" y="260"/>
                  </a:ln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Line 384"/>
            <p:cNvSpPr>
              <a:spLocks noChangeShapeType="1"/>
            </p:cNvSpPr>
            <p:nvPr/>
          </p:nvSpPr>
          <p:spPr bwMode="auto">
            <a:xfrm>
              <a:off x="2994" y="1349"/>
              <a:ext cx="5" cy="4"/>
            </a:xfrm>
            <a:prstGeom prst="line">
              <a:avLst/>
            </a:prstGeom>
            <a:grpFill/>
            <a:ln w="19050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Line 385"/>
            <p:cNvSpPr>
              <a:spLocks noChangeShapeType="1"/>
            </p:cNvSpPr>
            <p:nvPr/>
          </p:nvSpPr>
          <p:spPr bwMode="auto">
            <a:xfrm>
              <a:off x="812" y="1815"/>
              <a:ext cx="5" cy="5"/>
            </a:xfrm>
            <a:prstGeom prst="line">
              <a:avLst/>
            </a:prstGeom>
            <a:grpFill/>
            <a:ln w="19050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Freeform 386"/>
            <p:cNvSpPr>
              <a:spLocks/>
            </p:cNvSpPr>
            <p:nvPr/>
          </p:nvSpPr>
          <p:spPr bwMode="auto">
            <a:xfrm>
              <a:off x="346" y="1458"/>
              <a:ext cx="2271" cy="862"/>
            </a:xfrm>
            <a:custGeom>
              <a:avLst/>
              <a:gdLst/>
              <a:ahLst/>
              <a:cxnLst>
                <a:cxn ang="0">
                  <a:pos x="426" y="842"/>
                </a:cxn>
                <a:cxn ang="0">
                  <a:pos x="426" y="842"/>
                </a:cxn>
                <a:cxn ang="0">
                  <a:pos x="1150" y="743"/>
                </a:cxn>
                <a:cxn ang="0">
                  <a:pos x="2271" y="862"/>
                </a:cxn>
                <a:cxn ang="0">
                  <a:pos x="1488" y="0"/>
                </a:cxn>
                <a:cxn ang="0">
                  <a:pos x="1488" y="0"/>
                </a:cxn>
                <a:cxn ang="0">
                  <a:pos x="622" y="262"/>
                </a:cxn>
                <a:cxn ang="0">
                  <a:pos x="0" y="585"/>
                </a:cxn>
                <a:cxn ang="0">
                  <a:pos x="426" y="842"/>
                </a:cxn>
              </a:cxnLst>
              <a:rect l="0" t="0" r="r" b="b"/>
              <a:pathLst>
                <a:path w="2271" h="862">
                  <a:moveTo>
                    <a:pt x="426" y="842"/>
                  </a:moveTo>
                  <a:lnTo>
                    <a:pt x="426" y="842"/>
                  </a:lnTo>
                  <a:cubicBezTo>
                    <a:pt x="547" y="826"/>
                    <a:pt x="843" y="740"/>
                    <a:pt x="1150" y="743"/>
                  </a:cubicBezTo>
                  <a:cubicBezTo>
                    <a:pt x="1457" y="746"/>
                    <a:pt x="2230" y="838"/>
                    <a:pt x="2271" y="862"/>
                  </a:cubicBezTo>
                  <a:cubicBezTo>
                    <a:pt x="1879" y="431"/>
                    <a:pt x="1488" y="0"/>
                    <a:pt x="1488" y="0"/>
                  </a:cubicBezTo>
                  <a:lnTo>
                    <a:pt x="1488" y="0"/>
                  </a:lnTo>
                  <a:cubicBezTo>
                    <a:pt x="1344" y="44"/>
                    <a:pt x="870" y="165"/>
                    <a:pt x="622" y="262"/>
                  </a:cubicBezTo>
                  <a:cubicBezTo>
                    <a:pt x="374" y="359"/>
                    <a:pt x="14" y="566"/>
                    <a:pt x="0" y="585"/>
                  </a:cubicBezTo>
                  <a:cubicBezTo>
                    <a:pt x="213" y="713"/>
                    <a:pt x="426" y="842"/>
                    <a:pt x="426" y="842"/>
                  </a:cubicBez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0727" name="Rectangle 1"/>
          <p:cNvSpPr>
            <a:spLocks noChangeArrowheads="1"/>
          </p:cNvSpPr>
          <p:nvPr/>
        </p:nvSpPr>
        <p:spPr bwMode="auto">
          <a:xfrm>
            <a:off x="1795463" y="739775"/>
            <a:ext cx="11763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4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مثال</a:t>
            </a:r>
            <a:r>
              <a:rPr lang="en-US" altLang="ar-SA" sz="4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ar-EG" altLang="ar-SA" sz="44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8" name="Rectangle 6"/>
          <p:cNvSpPr>
            <a:spLocks noChangeArrowheads="1"/>
          </p:cNvSpPr>
          <p:nvPr/>
        </p:nvSpPr>
        <p:spPr bwMode="auto">
          <a:xfrm>
            <a:off x="0" y="1028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 rtl="1" eaLnBrk="1" hangingPunct="1"/>
            <a:endParaRPr lang="ar-SA" altLang="ar-SA"/>
          </a:p>
        </p:txBody>
      </p:sp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3195638" y="2438400"/>
            <a:ext cx="31289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معادلة المستقيم الأفقي</a:t>
            </a:r>
            <a:endParaRPr lang="en-US" altLang="ar-SA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/>
    <p:sndAc>
      <p:stSnd>
        <p:snd r:embed="rId2" name="0008 - نملة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354 - wuup sou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074 - spin sou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3"/>
          <p:cNvPicPr>
            <a:picLocks noChangeAspect="1"/>
          </p:cNvPicPr>
          <p:nvPr/>
        </p:nvPicPr>
        <p:blipFill>
          <a:blip r:embed="rId5" cstate="print">
            <a:lum bright="18000" contrast="34000"/>
          </a:blip>
          <a:srcRect/>
          <a:stretch>
            <a:fillRect/>
          </a:stretch>
        </p:blipFill>
        <p:spPr bwMode="auto">
          <a:xfrm>
            <a:off x="228600" y="1981200"/>
            <a:ext cx="8763000" cy="480060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876800" y="3048000"/>
            <a:ext cx="3505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rtl="1" eaLnBrk="1" hangingPunct="1"/>
            <a:r>
              <a:rPr lang="ar-EG" altLang="ar-SA" sz="4000" b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تحقق من فهمك</a:t>
            </a:r>
            <a:endParaRPr lang="en-US" altLang="ar-SA" sz="4000" dirty="0">
              <a:solidFill>
                <a:srgbClr val="99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381"/>
          <p:cNvGrpSpPr>
            <a:grpSpLocks/>
          </p:cNvGrpSpPr>
          <p:nvPr/>
        </p:nvGrpSpPr>
        <p:grpSpPr bwMode="auto">
          <a:xfrm>
            <a:off x="152400" y="228600"/>
            <a:ext cx="3581400" cy="1600200"/>
            <a:chOff x="346" y="336"/>
            <a:chExt cx="4803" cy="3221"/>
          </a:xfrm>
          <a:gradFill flip="none"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circle">
              <a:fillToRect l="100000" b="100000"/>
            </a:path>
            <a:tileRect t="-100000" r="-100000"/>
          </a:gradFill>
        </p:grpSpPr>
        <p:sp>
          <p:nvSpPr>
            <p:cNvPr id="9" name="Freeform 382"/>
            <p:cNvSpPr>
              <a:spLocks/>
            </p:cNvSpPr>
            <p:nvPr/>
          </p:nvSpPr>
          <p:spPr bwMode="auto">
            <a:xfrm>
              <a:off x="346" y="336"/>
              <a:ext cx="3206" cy="3155"/>
            </a:xfrm>
            <a:custGeom>
              <a:avLst/>
              <a:gdLst/>
              <a:ahLst/>
              <a:cxnLst>
                <a:cxn ang="0">
                  <a:pos x="2020" y="3110"/>
                </a:cxn>
                <a:cxn ang="0">
                  <a:pos x="1118" y="2472"/>
                </a:cxn>
                <a:cxn ang="0">
                  <a:pos x="466" y="2411"/>
                </a:cxn>
                <a:cxn ang="0">
                  <a:pos x="466" y="2411"/>
                </a:cxn>
                <a:cxn ang="0">
                  <a:pos x="426" y="1955"/>
                </a:cxn>
                <a:cxn ang="0">
                  <a:pos x="0" y="1707"/>
                </a:cxn>
                <a:cxn ang="0">
                  <a:pos x="466" y="1479"/>
                </a:cxn>
                <a:cxn ang="0">
                  <a:pos x="565" y="1032"/>
                </a:cxn>
                <a:cxn ang="0">
                  <a:pos x="565" y="1022"/>
                </a:cxn>
                <a:cxn ang="0">
                  <a:pos x="565" y="1022"/>
                </a:cxn>
                <a:cxn ang="0">
                  <a:pos x="1616" y="398"/>
                </a:cxn>
                <a:cxn ang="0">
                  <a:pos x="3206" y="0"/>
                </a:cxn>
                <a:cxn ang="0">
                  <a:pos x="2648" y="1013"/>
                </a:cxn>
                <a:cxn ang="0">
                  <a:pos x="1488" y="1122"/>
                </a:cxn>
                <a:cxn ang="0">
                  <a:pos x="2271" y="1984"/>
                </a:cxn>
                <a:cxn ang="0">
                  <a:pos x="2020" y="3110"/>
                </a:cxn>
              </a:cxnLst>
              <a:rect l="0" t="0" r="r" b="b"/>
              <a:pathLst>
                <a:path w="3206" h="3155">
                  <a:moveTo>
                    <a:pt x="2020" y="3110"/>
                  </a:moveTo>
                  <a:cubicBezTo>
                    <a:pt x="1985" y="3155"/>
                    <a:pt x="1558" y="2560"/>
                    <a:pt x="1118" y="2472"/>
                  </a:cubicBezTo>
                  <a:cubicBezTo>
                    <a:pt x="678" y="2384"/>
                    <a:pt x="600" y="2426"/>
                    <a:pt x="466" y="2411"/>
                  </a:cubicBezTo>
                  <a:lnTo>
                    <a:pt x="466" y="2411"/>
                  </a:lnTo>
                  <a:lnTo>
                    <a:pt x="426" y="1955"/>
                  </a:lnTo>
                  <a:lnTo>
                    <a:pt x="0" y="1707"/>
                  </a:lnTo>
                  <a:lnTo>
                    <a:pt x="466" y="1479"/>
                  </a:lnTo>
                  <a:lnTo>
                    <a:pt x="565" y="1032"/>
                  </a:lnTo>
                  <a:lnTo>
                    <a:pt x="565" y="1022"/>
                  </a:lnTo>
                  <a:lnTo>
                    <a:pt x="565" y="1022"/>
                  </a:lnTo>
                  <a:cubicBezTo>
                    <a:pt x="740" y="918"/>
                    <a:pt x="1176" y="568"/>
                    <a:pt x="1616" y="398"/>
                  </a:cubicBezTo>
                  <a:cubicBezTo>
                    <a:pt x="1982" y="248"/>
                    <a:pt x="2879" y="23"/>
                    <a:pt x="3206" y="0"/>
                  </a:cubicBezTo>
                  <a:cubicBezTo>
                    <a:pt x="2923" y="506"/>
                    <a:pt x="2648" y="1013"/>
                    <a:pt x="2648" y="1013"/>
                  </a:cubicBezTo>
                  <a:lnTo>
                    <a:pt x="1488" y="1122"/>
                  </a:lnTo>
                  <a:lnTo>
                    <a:pt x="2271" y="1984"/>
                  </a:lnTo>
                  <a:cubicBezTo>
                    <a:pt x="2360" y="2315"/>
                    <a:pt x="2020" y="3110"/>
                    <a:pt x="2020" y="3110"/>
                  </a:cubicBez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Freeform 383"/>
            <p:cNvSpPr>
              <a:spLocks/>
            </p:cNvSpPr>
            <p:nvPr/>
          </p:nvSpPr>
          <p:spPr bwMode="auto">
            <a:xfrm>
              <a:off x="1827" y="344"/>
              <a:ext cx="3322" cy="3213"/>
            </a:xfrm>
            <a:custGeom>
              <a:avLst/>
              <a:gdLst/>
              <a:ahLst/>
              <a:cxnLst>
                <a:cxn ang="0">
                  <a:pos x="670" y="260"/>
                </a:cxn>
                <a:cxn ang="0">
                  <a:pos x="440" y="214"/>
                </a:cxn>
                <a:cxn ang="0">
                  <a:pos x="348" y="0"/>
                </a:cxn>
                <a:cxn ang="0">
                  <a:pos x="234" y="204"/>
                </a:cxn>
                <a:cxn ang="0">
                  <a:pos x="0" y="226"/>
                </a:cxn>
                <a:cxn ang="0">
                  <a:pos x="160" y="398"/>
                </a:cxn>
                <a:cxn ang="0">
                  <a:pos x="108" y="626"/>
                </a:cxn>
                <a:cxn ang="0">
                  <a:pos x="320" y="528"/>
                </a:cxn>
                <a:cxn ang="0">
                  <a:pos x="522" y="648"/>
                </a:cxn>
                <a:cxn ang="0">
                  <a:pos x="494" y="416"/>
                </a:cxn>
                <a:cxn ang="0">
                  <a:pos x="670" y="260"/>
                </a:cxn>
              </a:cxnLst>
              <a:rect l="0" t="0" r="r" b="b"/>
              <a:pathLst>
                <a:path w="670" h="648">
                  <a:moveTo>
                    <a:pt x="670" y="260"/>
                  </a:moveTo>
                  <a:lnTo>
                    <a:pt x="440" y="214"/>
                  </a:lnTo>
                  <a:lnTo>
                    <a:pt x="348" y="0"/>
                  </a:lnTo>
                  <a:lnTo>
                    <a:pt x="234" y="204"/>
                  </a:lnTo>
                  <a:lnTo>
                    <a:pt x="0" y="226"/>
                  </a:lnTo>
                  <a:lnTo>
                    <a:pt x="160" y="398"/>
                  </a:lnTo>
                  <a:lnTo>
                    <a:pt x="108" y="626"/>
                  </a:lnTo>
                  <a:lnTo>
                    <a:pt x="320" y="528"/>
                  </a:lnTo>
                  <a:lnTo>
                    <a:pt x="522" y="648"/>
                  </a:lnTo>
                  <a:lnTo>
                    <a:pt x="494" y="416"/>
                  </a:lnTo>
                  <a:lnTo>
                    <a:pt x="670" y="260"/>
                  </a:ln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Line 384"/>
            <p:cNvSpPr>
              <a:spLocks noChangeShapeType="1"/>
            </p:cNvSpPr>
            <p:nvPr/>
          </p:nvSpPr>
          <p:spPr bwMode="auto">
            <a:xfrm>
              <a:off x="2994" y="1349"/>
              <a:ext cx="5" cy="4"/>
            </a:xfrm>
            <a:prstGeom prst="line">
              <a:avLst/>
            </a:prstGeom>
            <a:grpFill/>
            <a:ln w="19050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Line 385"/>
            <p:cNvSpPr>
              <a:spLocks noChangeShapeType="1"/>
            </p:cNvSpPr>
            <p:nvPr/>
          </p:nvSpPr>
          <p:spPr bwMode="auto">
            <a:xfrm>
              <a:off x="812" y="1815"/>
              <a:ext cx="5" cy="5"/>
            </a:xfrm>
            <a:prstGeom prst="line">
              <a:avLst/>
            </a:prstGeom>
            <a:grpFill/>
            <a:ln w="19050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Freeform 386"/>
            <p:cNvSpPr>
              <a:spLocks/>
            </p:cNvSpPr>
            <p:nvPr/>
          </p:nvSpPr>
          <p:spPr bwMode="auto">
            <a:xfrm>
              <a:off x="346" y="1458"/>
              <a:ext cx="2271" cy="862"/>
            </a:xfrm>
            <a:custGeom>
              <a:avLst/>
              <a:gdLst/>
              <a:ahLst/>
              <a:cxnLst>
                <a:cxn ang="0">
                  <a:pos x="426" y="842"/>
                </a:cxn>
                <a:cxn ang="0">
                  <a:pos x="426" y="842"/>
                </a:cxn>
                <a:cxn ang="0">
                  <a:pos x="1150" y="743"/>
                </a:cxn>
                <a:cxn ang="0">
                  <a:pos x="2271" y="862"/>
                </a:cxn>
                <a:cxn ang="0">
                  <a:pos x="1488" y="0"/>
                </a:cxn>
                <a:cxn ang="0">
                  <a:pos x="1488" y="0"/>
                </a:cxn>
                <a:cxn ang="0">
                  <a:pos x="622" y="262"/>
                </a:cxn>
                <a:cxn ang="0">
                  <a:pos x="0" y="585"/>
                </a:cxn>
                <a:cxn ang="0">
                  <a:pos x="426" y="842"/>
                </a:cxn>
              </a:cxnLst>
              <a:rect l="0" t="0" r="r" b="b"/>
              <a:pathLst>
                <a:path w="2271" h="862">
                  <a:moveTo>
                    <a:pt x="426" y="842"/>
                  </a:moveTo>
                  <a:lnTo>
                    <a:pt x="426" y="842"/>
                  </a:lnTo>
                  <a:cubicBezTo>
                    <a:pt x="547" y="826"/>
                    <a:pt x="843" y="740"/>
                    <a:pt x="1150" y="743"/>
                  </a:cubicBezTo>
                  <a:cubicBezTo>
                    <a:pt x="1457" y="746"/>
                    <a:pt x="2230" y="838"/>
                    <a:pt x="2271" y="862"/>
                  </a:cubicBezTo>
                  <a:cubicBezTo>
                    <a:pt x="1879" y="431"/>
                    <a:pt x="1488" y="0"/>
                    <a:pt x="1488" y="0"/>
                  </a:cubicBezTo>
                  <a:lnTo>
                    <a:pt x="1488" y="0"/>
                  </a:lnTo>
                  <a:cubicBezTo>
                    <a:pt x="1344" y="44"/>
                    <a:pt x="870" y="165"/>
                    <a:pt x="622" y="262"/>
                  </a:cubicBezTo>
                  <a:cubicBezTo>
                    <a:pt x="374" y="359"/>
                    <a:pt x="14" y="566"/>
                    <a:pt x="0" y="585"/>
                  </a:cubicBezTo>
                  <a:cubicBezTo>
                    <a:pt x="213" y="713"/>
                    <a:pt x="426" y="842"/>
                    <a:pt x="426" y="842"/>
                  </a:cubicBez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1750" name="Rectangle 1"/>
          <p:cNvSpPr>
            <a:spLocks noChangeArrowheads="1"/>
          </p:cNvSpPr>
          <p:nvPr/>
        </p:nvSpPr>
        <p:spPr bwMode="auto">
          <a:xfrm>
            <a:off x="1795463" y="739775"/>
            <a:ext cx="11763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4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مثال</a:t>
            </a:r>
            <a:r>
              <a:rPr lang="en-US" altLang="ar-SA" sz="4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ar-EG" altLang="ar-SA" sz="44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5"/>
          <p:cNvSpPr txBox="1">
            <a:spLocks noChangeArrowheads="1"/>
          </p:cNvSpPr>
          <p:nvPr/>
        </p:nvSpPr>
        <p:spPr bwMode="auto">
          <a:xfrm>
            <a:off x="5638800" y="6096000"/>
            <a:ext cx="18288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/>
            <a:r>
              <a:rPr lang="en-US" sz="3200" b="1" dirty="0">
                <a:solidFill>
                  <a:srgbClr val="C00000"/>
                </a:solidFill>
              </a:rPr>
              <a:t>y </a:t>
            </a:r>
            <a:r>
              <a:rPr lang="ar-EG" sz="3200" b="1" dirty="0">
                <a:solidFill>
                  <a:srgbClr val="C00000"/>
                </a:solidFill>
              </a:rPr>
              <a:t> </a:t>
            </a:r>
            <a:r>
              <a:rPr lang="ar-EG" sz="3200" b="1" dirty="0" err="1">
                <a:solidFill>
                  <a:srgbClr val="C00000"/>
                </a:solidFill>
              </a:rPr>
              <a:t>=</a:t>
            </a:r>
            <a:r>
              <a:rPr lang="ar-EG" sz="3200" b="1" dirty="0">
                <a:solidFill>
                  <a:srgbClr val="C00000"/>
                </a:solidFill>
              </a:rPr>
              <a:t> </a:t>
            </a:r>
            <a:r>
              <a:rPr lang="en-US" sz="3200" b="1" dirty="0">
                <a:solidFill>
                  <a:srgbClr val="C00000"/>
                </a:solidFill>
              </a:rPr>
              <a:t> 0</a:t>
            </a:r>
            <a:endParaRPr lang="en-US" sz="3200" dirty="0">
              <a:solidFill>
                <a:srgbClr val="C00000"/>
              </a:solidFill>
            </a:endParaRPr>
          </a:p>
        </p:txBody>
      </p:sp>
      <p:graphicFrame>
        <p:nvGraphicFramePr>
          <p:cNvPr id="16" name="Object 2"/>
          <p:cNvGraphicFramePr>
            <a:graphicFrameLocks noChangeAspect="1"/>
          </p:cNvGraphicFramePr>
          <p:nvPr/>
        </p:nvGraphicFramePr>
        <p:xfrm>
          <a:off x="838200" y="3733800"/>
          <a:ext cx="5715000" cy="762000"/>
        </p:xfrm>
        <a:graphic>
          <a:graphicData uri="http://schemas.openxmlformats.org/presentationml/2006/ole">
            <p:oleObj spid="_x0000_s31752" r:id="rId6" imgW="2717800" imgH="571500" progId="">
              <p:embed/>
            </p:oleObj>
          </a:graphicData>
        </a:graphic>
      </p:graphicFrame>
      <p:graphicFrame>
        <p:nvGraphicFramePr>
          <p:cNvPr id="17" name="Object 3"/>
          <p:cNvGraphicFramePr>
            <a:graphicFrameLocks noChangeAspect="1"/>
          </p:cNvGraphicFramePr>
          <p:nvPr/>
        </p:nvGraphicFramePr>
        <p:xfrm>
          <a:off x="5638800" y="4648200"/>
          <a:ext cx="2352675" cy="571500"/>
        </p:xfrm>
        <a:graphic>
          <a:graphicData uri="http://schemas.openxmlformats.org/presentationml/2006/ole">
            <p:oleObj spid="_x0000_s31753" r:id="rId7" imgW="1816100" imgH="342900" progId="">
              <p:embed/>
            </p:oleObj>
          </a:graphicData>
        </a:graphic>
      </p:graphicFrame>
      <p:graphicFrame>
        <p:nvGraphicFramePr>
          <p:cNvPr id="18" name="Object 4"/>
          <p:cNvGraphicFramePr>
            <a:graphicFrameLocks noChangeAspect="1"/>
          </p:cNvGraphicFramePr>
          <p:nvPr/>
        </p:nvGraphicFramePr>
        <p:xfrm>
          <a:off x="4191000" y="5562600"/>
          <a:ext cx="4267200" cy="533400"/>
        </p:xfrm>
        <a:graphic>
          <a:graphicData uri="http://schemas.openxmlformats.org/presentationml/2006/ole">
            <p:oleObj spid="_x0000_s31754" r:id="rId8" imgW="3568700" imgH="342900" progId="">
              <p:embed/>
            </p:oleObj>
          </a:graphicData>
        </a:graphic>
      </p:graphicFrame>
      <p:sp>
        <p:nvSpPr>
          <p:cNvPr id="19" name="Rectangle 7"/>
          <p:cNvSpPr>
            <a:spLocks noChangeArrowheads="1"/>
          </p:cNvSpPr>
          <p:nvPr/>
        </p:nvSpPr>
        <p:spPr bwMode="auto">
          <a:xfrm>
            <a:off x="2133600" y="4738688"/>
            <a:ext cx="3222625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rtl="1" eaLnBrk="1" hangingPunct="1"/>
            <a:r>
              <a:rPr lang="en-US" altLang="ar-SA" sz="3200" b="1">
                <a:solidFill>
                  <a:srgbClr val="1515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EG" altLang="ar-SA" sz="3200" b="1">
                <a:solidFill>
                  <a:srgbClr val="1515FF"/>
                </a:solidFill>
                <a:latin typeface="Times New Roman" pitchFamily="18" charset="0"/>
                <a:cs typeface="Times New Roman" pitchFamily="18" charset="0"/>
              </a:rPr>
              <a:t>   صيغة الميل ونقطة. </a:t>
            </a:r>
            <a:endParaRPr lang="en-US" altLang="ar-SA" sz="1400"/>
          </a:p>
        </p:txBody>
      </p:sp>
      <p:sp>
        <p:nvSpPr>
          <p:cNvPr id="20" name="Rectangle 8"/>
          <p:cNvSpPr>
            <a:spLocks noChangeArrowheads="1"/>
          </p:cNvSpPr>
          <p:nvPr/>
        </p:nvSpPr>
        <p:spPr bwMode="auto">
          <a:xfrm>
            <a:off x="1219200" y="5562600"/>
            <a:ext cx="274320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 rtl="1" eaLnBrk="1" hangingPunct="1"/>
            <a:r>
              <a:rPr lang="en-US" altLang="ar-SA" sz="3200" b="1" dirty="0">
                <a:solidFill>
                  <a:srgbClr val="1515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ar-EG" altLang="ar-SA" sz="3200" b="1" dirty="0" err="1">
                <a:solidFill>
                  <a:srgbClr val="1515FF"/>
                </a:solidFill>
                <a:latin typeface="Times New Roman" pitchFamily="18" charset="0"/>
                <a:cs typeface="Times New Roman" pitchFamily="18" charset="0"/>
              </a:rPr>
              <a:t>النقطة  </a:t>
            </a:r>
            <a:r>
              <a:rPr lang="ar-EG" altLang="ar-SA" sz="3200" b="1" dirty="0" err="1" smtClean="0">
                <a:solidFill>
                  <a:srgbClr val="1515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ar-SA" sz="3200" b="1" dirty="0" smtClean="0">
                <a:solidFill>
                  <a:srgbClr val="1515FF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ar-EG" altLang="ar-SA" sz="3200" b="1" dirty="0" smtClean="0">
                <a:solidFill>
                  <a:srgbClr val="1515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ar-SA" sz="3200" b="1" dirty="0" smtClean="0">
                <a:solidFill>
                  <a:srgbClr val="1515FF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ar-EG" altLang="ar-SA" sz="3200" b="1" dirty="0" smtClean="0">
                <a:solidFill>
                  <a:srgbClr val="1515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ar-SA" sz="3200" b="1" dirty="0" smtClean="0">
                <a:solidFill>
                  <a:srgbClr val="1515FF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ar-EG" altLang="ar-SA" sz="3200" b="1" dirty="0" err="1" smtClean="0">
                <a:solidFill>
                  <a:srgbClr val="1515FF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altLang="ar-SA" sz="3200" dirty="0"/>
          </a:p>
        </p:txBody>
      </p:sp>
      <p:sp>
        <p:nvSpPr>
          <p:cNvPr id="21" name="Rectangle 2"/>
          <p:cNvSpPr>
            <a:spLocks noChangeArrowheads="1"/>
          </p:cNvSpPr>
          <p:nvPr/>
        </p:nvSpPr>
        <p:spPr bwMode="auto">
          <a:xfrm>
            <a:off x="3195638" y="2438400"/>
            <a:ext cx="31289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معادلة المستقيم الأفقي</a:t>
            </a:r>
            <a:endParaRPr lang="en-US" altLang="ar-SA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/>
    <p:sndAc>
      <p:stSnd>
        <p:snd r:embed="rId3" name="0008 - نملة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240 - button 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9" grpId="0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6200" y="457200"/>
            <a:ext cx="8991600" cy="6172200"/>
          </a:xfrm>
          <a:prstGeom prst="roundRect">
            <a:avLst>
              <a:gd name="adj" fmla="val 0"/>
            </a:avLst>
          </a:prstGeom>
          <a:blipFill>
            <a:blip r:embed="rId11" cstate="print">
              <a:lum contrast="2000"/>
            </a:blip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6875463" y="663575"/>
            <a:ext cx="18796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40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فيما سبق:</a:t>
            </a:r>
            <a:endParaRPr lang="ar-EG" altLang="ar-SA" sz="44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4953000" y="1354138"/>
            <a:ext cx="373380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rtl="1" eaLnBrk="1" hangingPunct="1"/>
            <a:r>
              <a:rPr lang="ar-EG" altLang="ar-SA" sz="3200" b="1">
                <a:latin typeface="Times New Roman" pitchFamily="18" charset="0"/>
                <a:cs typeface="Times New Roman" pitchFamily="18" charset="0"/>
              </a:rPr>
              <a:t>درست إيجاد ميل المستقيم.</a:t>
            </a:r>
          </a:p>
          <a:p>
            <a:pPr algn="ctr" rtl="1" eaLnBrk="1" hangingPunct="1"/>
            <a:r>
              <a:rPr lang="ar-EG" altLang="ar-SA" sz="3200" b="1">
                <a:latin typeface="Times New Roman" pitchFamily="18" charset="0"/>
                <a:cs typeface="Times New Roman" pitchFamily="18" charset="0"/>
              </a:rPr>
              <a:t>(الدرس </a:t>
            </a:r>
            <a:r>
              <a:rPr lang="en-US" altLang="ar-SA" sz="3200" b="1">
                <a:latin typeface="Times New Roman" pitchFamily="18" charset="0"/>
                <a:cs typeface="Times New Roman" pitchFamily="18" charset="0"/>
              </a:rPr>
              <a:t>2 - 4</a:t>
            </a:r>
            <a:r>
              <a:rPr lang="ar-EG" altLang="ar-SA" sz="3200" b="1">
                <a:latin typeface="Times New Roman" pitchFamily="18" charset="0"/>
                <a:cs typeface="Times New Roman" pitchFamily="18" charset="0"/>
              </a:rPr>
              <a:t> )</a:t>
            </a:r>
            <a:endParaRPr lang="ar-EG" altLang="ar-SA" sz="36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7434263" y="2339975"/>
            <a:ext cx="12525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rtl="1" eaLnBrk="1" hangingPunct="1"/>
            <a:r>
              <a:rPr lang="ar-EG" altLang="ar-SA" sz="40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والآن:</a:t>
            </a:r>
            <a:endParaRPr lang="en-US" altLang="ar-SA" sz="40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4876800" y="3048000"/>
            <a:ext cx="3886200" cy="317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 rtl="1" eaLnBrk="1" hangingPunct="1">
              <a:buFontTx/>
              <a:buBlip>
                <a:blip r:embed="rId12"/>
              </a:buBlip>
            </a:pPr>
            <a:r>
              <a:rPr lang="ar-EG" altLang="ar-SA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اكتب </a:t>
            </a:r>
            <a:r>
              <a:rPr lang="ar-EG" altLang="ar-SA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معادلة مستقيم إذا عرفت معلومات حول تمثيله البياني.</a:t>
            </a:r>
            <a:endParaRPr lang="en-US" altLang="ar-SA" sz="4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 rtl="1" eaLnBrk="1" hangingPunct="1">
              <a:buFontTx/>
              <a:buBlip>
                <a:blip r:embed="rId12"/>
              </a:buBlip>
            </a:pPr>
            <a:r>
              <a:rPr lang="ar-EG" altLang="ar-SA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أحل </a:t>
            </a:r>
            <a:r>
              <a:rPr lang="ar-EG" altLang="ar-SA" sz="4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مسألة بكتابة معادلة مستقيم.</a:t>
            </a:r>
            <a:endParaRPr lang="en-US" altLang="ar-SA" sz="4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228725" y="665163"/>
            <a:ext cx="18081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rtl="1" eaLnBrk="1" hangingPunct="1"/>
            <a:r>
              <a:rPr lang="ar-EG" altLang="ar-SA" sz="40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المفردات:</a:t>
            </a:r>
            <a:endParaRPr lang="en-US" altLang="ar-SA" sz="40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2312988"/>
            <a:ext cx="4191000" cy="286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 rtl="1" eaLnBrk="1" hangingPunct="1">
              <a:buFontTx/>
              <a:buBlip>
                <a:blip r:embed="rId13"/>
              </a:buBlip>
            </a:pPr>
            <a:r>
              <a:rPr lang="ar-EG" altLang="ar-SA" sz="3600" b="1" dirty="0" smtClean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 صيغة </a:t>
            </a:r>
            <a:r>
              <a:rPr lang="ar-EG" altLang="ar-SA" sz="3600" b="1" dirty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الميل والمقطع </a:t>
            </a:r>
            <a:r>
              <a:rPr lang="en-US" altLang="ar-SA" sz="3600" b="1" dirty="0">
                <a:latin typeface="Times New Roman" pitchFamily="18" charset="0"/>
                <a:cs typeface="Times New Roman" pitchFamily="18" charset="0"/>
              </a:rPr>
              <a:t>slope-intercept  form</a:t>
            </a:r>
          </a:p>
          <a:p>
            <a:pPr algn="r" rtl="1" eaLnBrk="1" hangingPunct="1">
              <a:buFontTx/>
              <a:buBlip>
                <a:blip r:embed="rId13"/>
              </a:buBlip>
            </a:pPr>
            <a:r>
              <a:rPr lang="ar-EG" altLang="ar-SA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EG" altLang="ar-SA" sz="3600" b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صيغة الميل ونقطة </a:t>
            </a:r>
            <a:r>
              <a:rPr lang="en-US" altLang="ar-SA" sz="3600" b="1" dirty="0">
                <a:latin typeface="Times New Roman" pitchFamily="18" charset="0"/>
                <a:cs typeface="Times New Roman" pitchFamily="18" charset="0"/>
              </a:rPr>
              <a:t>slope-point form</a:t>
            </a:r>
          </a:p>
        </p:txBody>
      </p:sp>
    </p:spTree>
  </p:cSld>
  <p:clrMapOvr>
    <a:masterClrMapping/>
  </p:clrMapOvr>
  <p:transition>
    <p:wipe/>
    <p:sndAc>
      <p:stSnd>
        <p:snd r:embed="rId2" name="0008 - نملة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306 - whish sou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253 - tonk sou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185 - synthetic bas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" dur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221 - boo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5" dur="1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0" dur="1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1160 - sword clash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193" grpId="0"/>
      <p:bldP spid="8194" grpId="0"/>
      <p:bldP spid="5" grpId="0"/>
      <p:bldP spid="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28600" y="304800"/>
            <a:ext cx="8458200" cy="6248400"/>
          </a:xfrm>
          <a:prstGeom prst="roundRect">
            <a:avLst/>
          </a:prstGeom>
          <a:blipFill>
            <a:blip r:embed="rId4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990600" y="2243138"/>
            <a:ext cx="7239000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rtl="1" eaLnBrk="1" hangingPunct="1"/>
            <a:r>
              <a:rPr lang="ar-EG" altLang="ar-SA" sz="6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تحتوي معادلات المستقيمات الأفقية والرأسية متغيراً واحداً فقط.</a:t>
            </a:r>
            <a:endParaRPr lang="en-US" altLang="ar-SA" sz="6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/>
    <p:sndAc>
      <p:stSnd>
        <p:snd r:embed="rId2" name="0008 - نملة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76200" y="228600"/>
            <a:ext cx="8991600" cy="6553200"/>
            <a:chOff x="152400" y="685800"/>
            <a:chExt cx="8686800" cy="5638798"/>
          </a:xfrm>
        </p:grpSpPr>
        <p:sp>
          <p:nvSpPr>
            <p:cNvPr id="3" name="Rounded Rectangle 2"/>
            <p:cNvSpPr/>
            <p:nvPr/>
          </p:nvSpPr>
          <p:spPr>
            <a:xfrm>
              <a:off x="304235" y="685800"/>
              <a:ext cx="8534965" cy="5551375"/>
            </a:xfrm>
            <a:prstGeom prst="roundRect">
              <a:avLst>
                <a:gd name="adj" fmla="val 3676"/>
              </a:avLst>
            </a:prstGeom>
            <a:solidFill>
              <a:srgbClr val="0099FF"/>
            </a:solidFill>
            <a:ln w="571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" name="Flowchart: Document 3"/>
            <p:cNvSpPr/>
            <p:nvPr/>
          </p:nvSpPr>
          <p:spPr>
            <a:xfrm rot="10800000">
              <a:off x="304798" y="948070"/>
              <a:ext cx="8534400" cy="5376528"/>
            </a:xfrm>
            <a:prstGeom prst="flowChartDocument">
              <a:avLst/>
            </a:prstGeom>
            <a:solidFill>
              <a:schemeClr val="bg1">
                <a:lumMod val="95000"/>
              </a:schemeClr>
            </a:solidFill>
            <a:ln w="57150">
              <a:solidFill>
                <a:schemeClr val="bg1">
                  <a:lumMod val="85000"/>
                </a:schemeClr>
              </a:solidFill>
            </a:ln>
            <a:scene3d>
              <a:camera prst="orthographicFront">
                <a:rot lat="0" lon="10799999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5" name="Picture 1"/>
            <p:cNvPicPr>
              <a:picLocks noChangeAspect="1" noChangeArrowheads="1"/>
            </p:cNvPicPr>
            <p:nvPr/>
          </p:nvPicPr>
          <p:blipFill>
            <a:blip r:embed="rId6" cstate="print">
              <a:lum bright="-18000" contrast="30000"/>
            </a:blip>
            <a:stretch>
              <a:fillRect/>
            </a:stretch>
          </p:blipFill>
          <p:spPr bwMode="auto">
            <a:xfrm>
              <a:off x="152400" y="1161164"/>
              <a:ext cx="1905000" cy="704850"/>
            </a:xfrm>
            <a:prstGeom prst="rect">
              <a:avLst/>
            </a:prstGeom>
            <a:noFill/>
            <a:ln>
              <a:noFill/>
            </a:ln>
            <a:effectLst>
              <a:softEdge rad="63500"/>
            </a:effectLst>
          </p:spPr>
        </p:pic>
      </p:grp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28600" y="228600"/>
            <a:ext cx="14303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32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أضف إلى</a:t>
            </a:r>
            <a:endParaRPr lang="ar-EG" altLang="ar-SA" sz="36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6413500" y="573088"/>
            <a:ext cx="22733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36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مفهوم أساسي</a:t>
            </a:r>
            <a:endParaRPr lang="ar-EG" altLang="ar-SA" sz="40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830466" y="1549113"/>
            <a:ext cx="520366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معادلات </a:t>
            </a:r>
            <a:r>
              <a:rPr lang="ar-EG" altLang="ar-SA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المستقيمات الأفقية أو الرأسية</a:t>
            </a:r>
            <a:endParaRPr lang="en-US" altLang="ar-SA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554038" y="2184400"/>
            <a:ext cx="8437562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3200" b="1" dirty="0">
                <a:latin typeface="Times New Roman" pitchFamily="18" charset="0"/>
                <a:cs typeface="Times New Roman" pitchFamily="18" charset="0"/>
              </a:rPr>
              <a:t>معادلة المستقيم الأفقي هي </a:t>
            </a:r>
            <a:r>
              <a:rPr lang="en-US" altLang="ar-SA" sz="3200" b="1" dirty="0">
                <a:latin typeface="Times New Roman" pitchFamily="18" charset="0"/>
                <a:cs typeface="Times New Roman" pitchFamily="18" charset="0"/>
              </a:rPr>
              <a:t>y = </a:t>
            </a:r>
            <a:r>
              <a:rPr lang="en-US" altLang="ar-SA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ar-EG" altLang="ar-SA" sz="3200" b="1" dirty="0">
                <a:latin typeface="Times New Roman" pitchFamily="18" charset="0"/>
                <a:cs typeface="Times New Roman" pitchFamily="18" charset="0"/>
              </a:rPr>
              <a:t>، حيث </a:t>
            </a:r>
            <a:r>
              <a:rPr lang="en-US" altLang="ar-SA" sz="3200" b="1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ar-EG" altLang="ar-SA" sz="3200" b="1" dirty="0">
                <a:latin typeface="Times New Roman" pitchFamily="18" charset="0"/>
                <a:cs typeface="Times New Roman" pitchFamily="18" charset="0"/>
              </a:rPr>
              <a:t> مقطع المحور </a:t>
            </a:r>
            <a:r>
              <a:rPr lang="en-US" altLang="ar-SA" sz="3200" b="1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ar-EG" altLang="ar-SA" sz="3200" b="1" dirty="0">
                <a:latin typeface="Times New Roman" pitchFamily="18" charset="0"/>
                <a:cs typeface="Times New Roman" pitchFamily="18" charset="0"/>
              </a:rPr>
              <a:t> له.</a:t>
            </a:r>
            <a:endParaRPr lang="en-US" altLang="ar-SA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6845300" y="2870200"/>
            <a:ext cx="1973263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rtl="1" eaLnBrk="1" hangingPunct="1"/>
            <a:r>
              <a:rPr lang="ar-EG" altLang="ar-SA" sz="3200" b="1">
                <a:latin typeface="Times New Roman" pitchFamily="18" charset="0"/>
                <a:cs typeface="Times New Roman" pitchFamily="18" charset="0"/>
              </a:rPr>
              <a:t>مثال: </a:t>
            </a:r>
            <a:r>
              <a:rPr lang="en-US" altLang="ar-SA" sz="3200" b="1">
                <a:latin typeface="Times New Roman" pitchFamily="18" charset="0"/>
                <a:cs typeface="Times New Roman" pitchFamily="18" charset="0"/>
              </a:rPr>
              <a:t>y = -3</a:t>
            </a:r>
            <a:endParaRPr lang="en-US" altLang="ar-SA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3810000" y="3657600"/>
            <a:ext cx="50292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rtl="1" eaLnBrk="1" hangingPunct="1"/>
            <a:r>
              <a:rPr lang="ar-EG" altLang="ar-SA" sz="3200" b="1">
                <a:latin typeface="Times New Roman" pitchFamily="18" charset="0"/>
                <a:cs typeface="Times New Roman" pitchFamily="18" charset="0"/>
              </a:rPr>
              <a:t>معادلة المستقيم الرأسي هي </a:t>
            </a:r>
            <a:r>
              <a:rPr lang="en-US" altLang="ar-SA" sz="3200" b="1">
                <a:latin typeface="Times New Roman" pitchFamily="18" charset="0"/>
                <a:cs typeface="Times New Roman" pitchFamily="18" charset="0"/>
              </a:rPr>
              <a:t>x = </a:t>
            </a:r>
            <a:r>
              <a:rPr lang="en-US" altLang="ar-SA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ar-EG" altLang="ar-SA" sz="3200" b="1">
                <a:latin typeface="Times New Roman" pitchFamily="18" charset="0"/>
                <a:cs typeface="Times New Roman" pitchFamily="18" charset="0"/>
              </a:rPr>
              <a:t>، حيث </a:t>
            </a:r>
            <a:r>
              <a:rPr lang="en-US" altLang="ar-SA" sz="3200" b="1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ar-EG" altLang="ar-SA" sz="3200" b="1">
                <a:latin typeface="Times New Roman" pitchFamily="18" charset="0"/>
                <a:cs typeface="Times New Roman" pitchFamily="18" charset="0"/>
              </a:rPr>
              <a:t> مقطع المحور </a:t>
            </a:r>
            <a:r>
              <a:rPr lang="en-US" altLang="ar-SA" sz="3200" b="1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ar-EG" altLang="ar-SA" sz="3200" b="1">
                <a:latin typeface="Times New Roman" pitchFamily="18" charset="0"/>
                <a:cs typeface="Times New Roman" pitchFamily="18" charset="0"/>
              </a:rPr>
              <a:t> له.</a:t>
            </a:r>
            <a:endParaRPr lang="ar-EG" altLang="ar-SA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6858000" y="4978400"/>
            <a:ext cx="19732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rtl="1" eaLnBrk="1" hangingPunct="1"/>
            <a:r>
              <a:rPr lang="ar-EG" altLang="ar-SA" sz="3200" b="1">
                <a:latin typeface="Times New Roman" pitchFamily="18" charset="0"/>
                <a:cs typeface="Times New Roman" pitchFamily="18" charset="0"/>
              </a:rPr>
              <a:t>مثال: </a:t>
            </a:r>
            <a:r>
              <a:rPr lang="en-US" altLang="ar-SA" sz="3200" b="1">
                <a:latin typeface="Times New Roman" pitchFamily="18" charset="0"/>
                <a:cs typeface="Times New Roman" pitchFamily="18" charset="0"/>
              </a:rPr>
              <a:t>x = -2</a:t>
            </a:r>
            <a:endParaRPr lang="en-US" altLang="ar-SA" sz="32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802" name="Picture 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251619" y="3094038"/>
            <a:ext cx="3687762" cy="3687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  <p:sndAc>
      <p:stSnd>
        <p:snd r:embed="rId2" name="0008 - نملة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270 - u - Morse code signa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270 - u - Morse code signa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33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1" grpId="0"/>
      <p:bldP spid="12" grpId="0"/>
      <p:bldP spid="3074" grpId="0"/>
      <p:bldP spid="1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28600" y="304800"/>
            <a:ext cx="8458200" cy="6248400"/>
          </a:xfrm>
          <a:prstGeom prst="roundRect">
            <a:avLst/>
          </a:prstGeom>
          <a:blipFill>
            <a:blip r:embed="rId4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990600" y="1931988"/>
            <a:ext cx="7315200" cy="347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rtl="1" eaLnBrk="1" hangingPunct="1"/>
            <a:r>
              <a:rPr lang="ar-EG" altLang="ar-SA" sz="4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المستقيمات المتوازية غير الرأسية لها الميل نفسه، ويكون المستقيمان غير الرأسيين متعامدين إذا كان ناتج ضرب ميليهما يساوي </a:t>
            </a:r>
            <a:r>
              <a:rPr lang="en-US" altLang="ar-SA" sz="4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ar-EG" altLang="ar-SA" sz="44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والمستقيم الرأسي والمستقيم الأفقي دائماً متعامدان.</a:t>
            </a:r>
            <a:endParaRPr lang="en-US" altLang="ar-SA" sz="44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/>
    <p:sndAc>
      <p:stSnd>
        <p:snd r:embed="rId2" name="0008 - نملة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81"/>
          <p:cNvGrpSpPr>
            <a:grpSpLocks/>
          </p:cNvGrpSpPr>
          <p:nvPr/>
        </p:nvGrpSpPr>
        <p:grpSpPr bwMode="auto">
          <a:xfrm>
            <a:off x="152400" y="228600"/>
            <a:ext cx="3581400" cy="1600200"/>
            <a:chOff x="346" y="336"/>
            <a:chExt cx="4803" cy="3221"/>
          </a:xfrm>
          <a:gradFill flip="none"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circle">
              <a:fillToRect l="100000" b="100000"/>
            </a:path>
            <a:tileRect t="-100000" r="-100000"/>
          </a:gradFill>
        </p:grpSpPr>
        <p:sp>
          <p:nvSpPr>
            <p:cNvPr id="3" name="Freeform 382"/>
            <p:cNvSpPr>
              <a:spLocks/>
            </p:cNvSpPr>
            <p:nvPr/>
          </p:nvSpPr>
          <p:spPr bwMode="auto">
            <a:xfrm>
              <a:off x="346" y="336"/>
              <a:ext cx="3206" cy="3155"/>
            </a:xfrm>
            <a:custGeom>
              <a:avLst/>
              <a:gdLst/>
              <a:ahLst/>
              <a:cxnLst>
                <a:cxn ang="0">
                  <a:pos x="2020" y="3110"/>
                </a:cxn>
                <a:cxn ang="0">
                  <a:pos x="1118" y="2472"/>
                </a:cxn>
                <a:cxn ang="0">
                  <a:pos x="466" y="2411"/>
                </a:cxn>
                <a:cxn ang="0">
                  <a:pos x="466" y="2411"/>
                </a:cxn>
                <a:cxn ang="0">
                  <a:pos x="426" y="1955"/>
                </a:cxn>
                <a:cxn ang="0">
                  <a:pos x="0" y="1707"/>
                </a:cxn>
                <a:cxn ang="0">
                  <a:pos x="466" y="1479"/>
                </a:cxn>
                <a:cxn ang="0">
                  <a:pos x="565" y="1032"/>
                </a:cxn>
                <a:cxn ang="0">
                  <a:pos x="565" y="1022"/>
                </a:cxn>
                <a:cxn ang="0">
                  <a:pos x="565" y="1022"/>
                </a:cxn>
                <a:cxn ang="0">
                  <a:pos x="1616" y="398"/>
                </a:cxn>
                <a:cxn ang="0">
                  <a:pos x="3206" y="0"/>
                </a:cxn>
                <a:cxn ang="0">
                  <a:pos x="2648" y="1013"/>
                </a:cxn>
                <a:cxn ang="0">
                  <a:pos x="1488" y="1122"/>
                </a:cxn>
                <a:cxn ang="0">
                  <a:pos x="2271" y="1984"/>
                </a:cxn>
                <a:cxn ang="0">
                  <a:pos x="2020" y="3110"/>
                </a:cxn>
              </a:cxnLst>
              <a:rect l="0" t="0" r="r" b="b"/>
              <a:pathLst>
                <a:path w="3206" h="3155">
                  <a:moveTo>
                    <a:pt x="2020" y="3110"/>
                  </a:moveTo>
                  <a:cubicBezTo>
                    <a:pt x="1985" y="3155"/>
                    <a:pt x="1558" y="2560"/>
                    <a:pt x="1118" y="2472"/>
                  </a:cubicBezTo>
                  <a:cubicBezTo>
                    <a:pt x="678" y="2384"/>
                    <a:pt x="600" y="2426"/>
                    <a:pt x="466" y="2411"/>
                  </a:cubicBezTo>
                  <a:lnTo>
                    <a:pt x="466" y="2411"/>
                  </a:lnTo>
                  <a:lnTo>
                    <a:pt x="426" y="1955"/>
                  </a:lnTo>
                  <a:lnTo>
                    <a:pt x="0" y="1707"/>
                  </a:lnTo>
                  <a:lnTo>
                    <a:pt x="466" y="1479"/>
                  </a:lnTo>
                  <a:lnTo>
                    <a:pt x="565" y="1032"/>
                  </a:lnTo>
                  <a:lnTo>
                    <a:pt x="565" y="1022"/>
                  </a:lnTo>
                  <a:lnTo>
                    <a:pt x="565" y="1022"/>
                  </a:lnTo>
                  <a:cubicBezTo>
                    <a:pt x="740" y="918"/>
                    <a:pt x="1176" y="568"/>
                    <a:pt x="1616" y="398"/>
                  </a:cubicBezTo>
                  <a:cubicBezTo>
                    <a:pt x="1982" y="248"/>
                    <a:pt x="2879" y="23"/>
                    <a:pt x="3206" y="0"/>
                  </a:cubicBezTo>
                  <a:cubicBezTo>
                    <a:pt x="2923" y="506"/>
                    <a:pt x="2648" y="1013"/>
                    <a:pt x="2648" y="1013"/>
                  </a:cubicBezTo>
                  <a:lnTo>
                    <a:pt x="1488" y="1122"/>
                  </a:lnTo>
                  <a:lnTo>
                    <a:pt x="2271" y="1984"/>
                  </a:lnTo>
                  <a:cubicBezTo>
                    <a:pt x="2360" y="2315"/>
                    <a:pt x="2020" y="3110"/>
                    <a:pt x="2020" y="3110"/>
                  </a:cubicBez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" name="Freeform 383"/>
            <p:cNvSpPr>
              <a:spLocks/>
            </p:cNvSpPr>
            <p:nvPr/>
          </p:nvSpPr>
          <p:spPr bwMode="auto">
            <a:xfrm>
              <a:off x="1827" y="344"/>
              <a:ext cx="3322" cy="3213"/>
            </a:xfrm>
            <a:custGeom>
              <a:avLst/>
              <a:gdLst/>
              <a:ahLst/>
              <a:cxnLst>
                <a:cxn ang="0">
                  <a:pos x="670" y="260"/>
                </a:cxn>
                <a:cxn ang="0">
                  <a:pos x="440" y="214"/>
                </a:cxn>
                <a:cxn ang="0">
                  <a:pos x="348" y="0"/>
                </a:cxn>
                <a:cxn ang="0">
                  <a:pos x="234" y="204"/>
                </a:cxn>
                <a:cxn ang="0">
                  <a:pos x="0" y="226"/>
                </a:cxn>
                <a:cxn ang="0">
                  <a:pos x="160" y="398"/>
                </a:cxn>
                <a:cxn ang="0">
                  <a:pos x="108" y="626"/>
                </a:cxn>
                <a:cxn ang="0">
                  <a:pos x="320" y="528"/>
                </a:cxn>
                <a:cxn ang="0">
                  <a:pos x="522" y="648"/>
                </a:cxn>
                <a:cxn ang="0">
                  <a:pos x="494" y="416"/>
                </a:cxn>
                <a:cxn ang="0">
                  <a:pos x="670" y="260"/>
                </a:cxn>
              </a:cxnLst>
              <a:rect l="0" t="0" r="r" b="b"/>
              <a:pathLst>
                <a:path w="670" h="648">
                  <a:moveTo>
                    <a:pt x="670" y="260"/>
                  </a:moveTo>
                  <a:lnTo>
                    <a:pt x="440" y="214"/>
                  </a:lnTo>
                  <a:lnTo>
                    <a:pt x="348" y="0"/>
                  </a:lnTo>
                  <a:lnTo>
                    <a:pt x="234" y="204"/>
                  </a:lnTo>
                  <a:lnTo>
                    <a:pt x="0" y="226"/>
                  </a:lnTo>
                  <a:lnTo>
                    <a:pt x="160" y="398"/>
                  </a:lnTo>
                  <a:lnTo>
                    <a:pt x="108" y="626"/>
                  </a:lnTo>
                  <a:lnTo>
                    <a:pt x="320" y="528"/>
                  </a:lnTo>
                  <a:lnTo>
                    <a:pt x="522" y="648"/>
                  </a:lnTo>
                  <a:lnTo>
                    <a:pt x="494" y="416"/>
                  </a:lnTo>
                  <a:lnTo>
                    <a:pt x="670" y="260"/>
                  </a:ln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Line 384"/>
            <p:cNvSpPr>
              <a:spLocks noChangeShapeType="1"/>
            </p:cNvSpPr>
            <p:nvPr/>
          </p:nvSpPr>
          <p:spPr bwMode="auto">
            <a:xfrm>
              <a:off x="2994" y="1349"/>
              <a:ext cx="5" cy="4"/>
            </a:xfrm>
            <a:prstGeom prst="line">
              <a:avLst/>
            </a:prstGeom>
            <a:grpFill/>
            <a:ln w="19050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Line 385"/>
            <p:cNvSpPr>
              <a:spLocks noChangeShapeType="1"/>
            </p:cNvSpPr>
            <p:nvPr/>
          </p:nvSpPr>
          <p:spPr bwMode="auto">
            <a:xfrm>
              <a:off x="812" y="1815"/>
              <a:ext cx="5" cy="5"/>
            </a:xfrm>
            <a:prstGeom prst="line">
              <a:avLst/>
            </a:prstGeom>
            <a:grpFill/>
            <a:ln w="19050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Freeform 386"/>
            <p:cNvSpPr>
              <a:spLocks/>
            </p:cNvSpPr>
            <p:nvPr/>
          </p:nvSpPr>
          <p:spPr bwMode="auto">
            <a:xfrm>
              <a:off x="346" y="1458"/>
              <a:ext cx="2271" cy="862"/>
            </a:xfrm>
            <a:custGeom>
              <a:avLst/>
              <a:gdLst/>
              <a:ahLst/>
              <a:cxnLst>
                <a:cxn ang="0">
                  <a:pos x="426" y="842"/>
                </a:cxn>
                <a:cxn ang="0">
                  <a:pos x="426" y="842"/>
                </a:cxn>
                <a:cxn ang="0">
                  <a:pos x="1150" y="743"/>
                </a:cxn>
                <a:cxn ang="0">
                  <a:pos x="2271" y="862"/>
                </a:cxn>
                <a:cxn ang="0">
                  <a:pos x="1488" y="0"/>
                </a:cxn>
                <a:cxn ang="0">
                  <a:pos x="1488" y="0"/>
                </a:cxn>
                <a:cxn ang="0">
                  <a:pos x="622" y="262"/>
                </a:cxn>
                <a:cxn ang="0">
                  <a:pos x="0" y="585"/>
                </a:cxn>
                <a:cxn ang="0">
                  <a:pos x="426" y="842"/>
                </a:cxn>
              </a:cxnLst>
              <a:rect l="0" t="0" r="r" b="b"/>
              <a:pathLst>
                <a:path w="2271" h="862">
                  <a:moveTo>
                    <a:pt x="426" y="842"/>
                  </a:moveTo>
                  <a:lnTo>
                    <a:pt x="426" y="842"/>
                  </a:lnTo>
                  <a:cubicBezTo>
                    <a:pt x="547" y="826"/>
                    <a:pt x="843" y="740"/>
                    <a:pt x="1150" y="743"/>
                  </a:cubicBezTo>
                  <a:cubicBezTo>
                    <a:pt x="1457" y="746"/>
                    <a:pt x="2230" y="838"/>
                    <a:pt x="2271" y="862"/>
                  </a:cubicBezTo>
                  <a:cubicBezTo>
                    <a:pt x="1879" y="431"/>
                    <a:pt x="1488" y="0"/>
                    <a:pt x="1488" y="0"/>
                  </a:cubicBezTo>
                  <a:lnTo>
                    <a:pt x="1488" y="0"/>
                  </a:lnTo>
                  <a:cubicBezTo>
                    <a:pt x="1344" y="44"/>
                    <a:pt x="870" y="165"/>
                    <a:pt x="622" y="262"/>
                  </a:cubicBezTo>
                  <a:cubicBezTo>
                    <a:pt x="374" y="359"/>
                    <a:pt x="14" y="566"/>
                    <a:pt x="0" y="585"/>
                  </a:cubicBezTo>
                  <a:cubicBezTo>
                    <a:pt x="213" y="713"/>
                    <a:pt x="426" y="842"/>
                    <a:pt x="426" y="842"/>
                  </a:cubicBez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795463" y="739775"/>
            <a:ext cx="11763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4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مثال</a:t>
            </a:r>
            <a:r>
              <a:rPr lang="en-US" altLang="ar-SA" sz="4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ar-EG" altLang="ar-SA" sz="44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3"/>
          <p:cNvPicPr>
            <a:picLocks noChangeAspect="1"/>
          </p:cNvPicPr>
          <p:nvPr/>
        </p:nvPicPr>
        <p:blipFill>
          <a:blip r:embed="rId7" cstate="print">
            <a:lum contrast="34000"/>
          </a:blip>
          <a:srcRect/>
          <a:stretch>
            <a:fillRect/>
          </a:stretch>
        </p:blipFill>
        <p:spPr bwMode="auto">
          <a:xfrm>
            <a:off x="228600" y="1981200"/>
            <a:ext cx="8763000" cy="480060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676400" y="2362200"/>
            <a:ext cx="57991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معادلات المستقيمات المتوازية أو المتعامدة</a:t>
            </a:r>
            <a:endParaRPr lang="en-US" altLang="ar-SA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>
            <a:spLocks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1524000" y="4754563"/>
            <a:ext cx="6477000" cy="1324786"/>
          </a:xfrm>
          <a:prstGeom prst="rect">
            <a:avLst/>
          </a:prstGeom>
          <a:blipFill rotWithShape="0">
            <a:blip r:embed="rId8" cstate="print"/>
            <a:stretch>
              <a:fillRect l="-2634" t="-6452" r="-1035" b="-3687"/>
            </a:stretch>
          </a:blipFill>
          <a:ln>
            <a:noFill/>
          </a:ln>
        </p:spPr>
        <p:txBody>
          <a:bodyPr/>
          <a:lstStyle/>
          <a:p>
            <a:pPr>
              <a:defRPr/>
            </a:pPr>
            <a:r>
              <a:rPr lang="ar-SA">
                <a:noFill/>
              </a:rPr>
              <a:t> </a:t>
            </a:r>
          </a:p>
        </p:txBody>
      </p:sp>
      <p:sp>
        <p:nvSpPr>
          <p:cNvPr id="21" name="Rectangle 3"/>
          <p:cNvSpPr>
            <a:spLocks noChangeArrowheads="1"/>
          </p:cNvSpPr>
          <p:nvPr/>
        </p:nvSpPr>
        <p:spPr bwMode="auto">
          <a:xfrm>
            <a:off x="914400" y="3417888"/>
            <a:ext cx="7315200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rtl="1" eaLnBrk="1" hangingPunct="1"/>
            <a:r>
              <a:rPr lang="ar-EG" altLang="ar-SA" sz="3200" b="1">
                <a:latin typeface="Times New Roman" pitchFamily="18" charset="0"/>
                <a:cs typeface="Times New Roman" pitchFamily="18" charset="0"/>
              </a:rPr>
              <a:t>اكتب بصيغة الميل والمقطع معادلة المستقيم العمودي على </a:t>
            </a:r>
            <a:r>
              <a:rPr lang="en-US" altLang="ar-SA" sz="3200" b="1">
                <a:latin typeface="Times New Roman" pitchFamily="18" charset="0"/>
                <a:cs typeface="Times New Roman" pitchFamily="18" charset="0"/>
              </a:rPr>
              <a:t>y = -3x + 2</a:t>
            </a:r>
            <a:r>
              <a:rPr lang="ar-EG" altLang="ar-SA" sz="3200" b="1">
                <a:latin typeface="Times New Roman" pitchFamily="18" charset="0"/>
                <a:cs typeface="Times New Roman" pitchFamily="18" charset="0"/>
              </a:rPr>
              <a:t>، والمار بالنقطة (</a:t>
            </a:r>
            <a:r>
              <a:rPr lang="en-US" altLang="ar-SA" sz="3200" b="1">
                <a:latin typeface="Times New Roman" pitchFamily="18" charset="0"/>
                <a:cs typeface="Times New Roman" pitchFamily="18" charset="0"/>
              </a:rPr>
              <a:t>4,0</a:t>
            </a:r>
            <a:r>
              <a:rPr lang="ar-EG" altLang="ar-SA" sz="3200" b="1">
                <a:latin typeface="Times New Roman" pitchFamily="18" charset="0"/>
                <a:cs typeface="Times New Roman" pitchFamily="18" charset="0"/>
              </a:rPr>
              <a:t>).</a:t>
            </a:r>
            <a:endParaRPr lang="en-US" altLang="ar-SA" sz="32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/>
    <p:sndAc>
      <p:stSnd>
        <p:snd r:embed="rId2" name="0008 - نملة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0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227 - thum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2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3"/>
          <p:cNvPicPr>
            <a:picLocks noChangeAspect="1"/>
          </p:cNvPicPr>
          <p:nvPr/>
        </p:nvPicPr>
        <p:blipFill>
          <a:blip r:embed="rId7" cstate="print">
            <a:lum contrast="34000"/>
          </a:blip>
          <a:srcRect/>
          <a:stretch>
            <a:fillRect/>
          </a:stretch>
        </p:blipFill>
        <p:spPr bwMode="auto">
          <a:xfrm>
            <a:off x="228600" y="1981200"/>
            <a:ext cx="8763000" cy="480060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grpSp>
        <p:nvGrpSpPr>
          <p:cNvPr id="2" name="Group 381"/>
          <p:cNvGrpSpPr>
            <a:grpSpLocks/>
          </p:cNvGrpSpPr>
          <p:nvPr/>
        </p:nvGrpSpPr>
        <p:grpSpPr bwMode="auto">
          <a:xfrm>
            <a:off x="152400" y="228600"/>
            <a:ext cx="3581400" cy="1600200"/>
            <a:chOff x="346" y="336"/>
            <a:chExt cx="4803" cy="3221"/>
          </a:xfrm>
          <a:gradFill flip="none"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circle">
              <a:fillToRect l="100000" b="100000"/>
            </a:path>
            <a:tileRect t="-100000" r="-100000"/>
          </a:gradFill>
        </p:grpSpPr>
        <p:sp>
          <p:nvSpPr>
            <p:cNvPr id="3" name="Freeform 382"/>
            <p:cNvSpPr>
              <a:spLocks/>
            </p:cNvSpPr>
            <p:nvPr/>
          </p:nvSpPr>
          <p:spPr bwMode="auto">
            <a:xfrm>
              <a:off x="346" y="336"/>
              <a:ext cx="3206" cy="3155"/>
            </a:xfrm>
            <a:custGeom>
              <a:avLst/>
              <a:gdLst/>
              <a:ahLst/>
              <a:cxnLst>
                <a:cxn ang="0">
                  <a:pos x="2020" y="3110"/>
                </a:cxn>
                <a:cxn ang="0">
                  <a:pos x="1118" y="2472"/>
                </a:cxn>
                <a:cxn ang="0">
                  <a:pos x="466" y="2411"/>
                </a:cxn>
                <a:cxn ang="0">
                  <a:pos x="466" y="2411"/>
                </a:cxn>
                <a:cxn ang="0">
                  <a:pos x="426" y="1955"/>
                </a:cxn>
                <a:cxn ang="0">
                  <a:pos x="0" y="1707"/>
                </a:cxn>
                <a:cxn ang="0">
                  <a:pos x="466" y="1479"/>
                </a:cxn>
                <a:cxn ang="0">
                  <a:pos x="565" y="1032"/>
                </a:cxn>
                <a:cxn ang="0">
                  <a:pos x="565" y="1022"/>
                </a:cxn>
                <a:cxn ang="0">
                  <a:pos x="565" y="1022"/>
                </a:cxn>
                <a:cxn ang="0">
                  <a:pos x="1616" y="398"/>
                </a:cxn>
                <a:cxn ang="0">
                  <a:pos x="3206" y="0"/>
                </a:cxn>
                <a:cxn ang="0">
                  <a:pos x="2648" y="1013"/>
                </a:cxn>
                <a:cxn ang="0">
                  <a:pos x="1488" y="1122"/>
                </a:cxn>
                <a:cxn ang="0">
                  <a:pos x="2271" y="1984"/>
                </a:cxn>
                <a:cxn ang="0">
                  <a:pos x="2020" y="3110"/>
                </a:cxn>
              </a:cxnLst>
              <a:rect l="0" t="0" r="r" b="b"/>
              <a:pathLst>
                <a:path w="3206" h="3155">
                  <a:moveTo>
                    <a:pt x="2020" y="3110"/>
                  </a:moveTo>
                  <a:cubicBezTo>
                    <a:pt x="1985" y="3155"/>
                    <a:pt x="1558" y="2560"/>
                    <a:pt x="1118" y="2472"/>
                  </a:cubicBezTo>
                  <a:cubicBezTo>
                    <a:pt x="678" y="2384"/>
                    <a:pt x="600" y="2426"/>
                    <a:pt x="466" y="2411"/>
                  </a:cubicBezTo>
                  <a:lnTo>
                    <a:pt x="466" y="2411"/>
                  </a:lnTo>
                  <a:lnTo>
                    <a:pt x="426" y="1955"/>
                  </a:lnTo>
                  <a:lnTo>
                    <a:pt x="0" y="1707"/>
                  </a:lnTo>
                  <a:lnTo>
                    <a:pt x="466" y="1479"/>
                  </a:lnTo>
                  <a:lnTo>
                    <a:pt x="565" y="1032"/>
                  </a:lnTo>
                  <a:lnTo>
                    <a:pt x="565" y="1022"/>
                  </a:lnTo>
                  <a:lnTo>
                    <a:pt x="565" y="1022"/>
                  </a:lnTo>
                  <a:cubicBezTo>
                    <a:pt x="740" y="918"/>
                    <a:pt x="1176" y="568"/>
                    <a:pt x="1616" y="398"/>
                  </a:cubicBezTo>
                  <a:cubicBezTo>
                    <a:pt x="1982" y="248"/>
                    <a:pt x="2879" y="23"/>
                    <a:pt x="3206" y="0"/>
                  </a:cubicBezTo>
                  <a:cubicBezTo>
                    <a:pt x="2923" y="506"/>
                    <a:pt x="2648" y="1013"/>
                    <a:pt x="2648" y="1013"/>
                  </a:cubicBezTo>
                  <a:lnTo>
                    <a:pt x="1488" y="1122"/>
                  </a:lnTo>
                  <a:lnTo>
                    <a:pt x="2271" y="1984"/>
                  </a:lnTo>
                  <a:cubicBezTo>
                    <a:pt x="2360" y="2315"/>
                    <a:pt x="2020" y="3110"/>
                    <a:pt x="2020" y="3110"/>
                  </a:cubicBez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" name="Freeform 383"/>
            <p:cNvSpPr>
              <a:spLocks/>
            </p:cNvSpPr>
            <p:nvPr/>
          </p:nvSpPr>
          <p:spPr bwMode="auto">
            <a:xfrm>
              <a:off x="1827" y="344"/>
              <a:ext cx="3322" cy="3213"/>
            </a:xfrm>
            <a:custGeom>
              <a:avLst/>
              <a:gdLst/>
              <a:ahLst/>
              <a:cxnLst>
                <a:cxn ang="0">
                  <a:pos x="670" y="260"/>
                </a:cxn>
                <a:cxn ang="0">
                  <a:pos x="440" y="214"/>
                </a:cxn>
                <a:cxn ang="0">
                  <a:pos x="348" y="0"/>
                </a:cxn>
                <a:cxn ang="0">
                  <a:pos x="234" y="204"/>
                </a:cxn>
                <a:cxn ang="0">
                  <a:pos x="0" y="226"/>
                </a:cxn>
                <a:cxn ang="0">
                  <a:pos x="160" y="398"/>
                </a:cxn>
                <a:cxn ang="0">
                  <a:pos x="108" y="626"/>
                </a:cxn>
                <a:cxn ang="0">
                  <a:pos x="320" y="528"/>
                </a:cxn>
                <a:cxn ang="0">
                  <a:pos x="522" y="648"/>
                </a:cxn>
                <a:cxn ang="0">
                  <a:pos x="494" y="416"/>
                </a:cxn>
                <a:cxn ang="0">
                  <a:pos x="670" y="260"/>
                </a:cxn>
              </a:cxnLst>
              <a:rect l="0" t="0" r="r" b="b"/>
              <a:pathLst>
                <a:path w="670" h="648">
                  <a:moveTo>
                    <a:pt x="670" y="260"/>
                  </a:moveTo>
                  <a:lnTo>
                    <a:pt x="440" y="214"/>
                  </a:lnTo>
                  <a:lnTo>
                    <a:pt x="348" y="0"/>
                  </a:lnTo>
                  <a:lnTo>
                    <a:pt x="234" y="204"/>
                  </a:lnTo>
                  <a:lnTo>
                    <a:pt x="0" y="226"/>
                  </a:lnTo>
                  <a:lnTo>
                    <a:pt x="160" y="398"/>
                  </a:lnTo>
                  <a:lnTo>
                    <a:pt x="108" y="626"/>
                  </a:lnTo>
                  <a:lnTo>
                    <a:pt x="320" y="528"/>
                  </a:lnTo>
                  <a:lnTo>
                    <a:pt x="522" y="648"/>
                  </a:lnTo>
                  <a:lnTo>
                    <a:pt x="494" y="416"/>
                  </a:lnTo>
                  <a:lnTo>
                    <a:pt x="670" y="260"/>
                  </a:ln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Line 384"/>
            <p:cNvSpPr>
              <a:spLocks noChangeShapeType="1"/>
            </p:cNvSpPr>
            <p:nvPr/>
          </p:nvSpPr>
          <p:spPr bwMode="auto">
            <a:xfrm>
              <a:off x="2994" y="1349"/>
              <a:ext cx="5" cy="4"/>
            </a:xfrm>
            <a:prstGeom prst="line">
              <a:avLst/>
            </a:prstGeom>
            <a:grpFill/>
            <a:ln w="19050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Line 385"/>
            <p:cNvSpPr>
              <a:spLocks noChangeShapeType="1"/>
            </p:cNvSpPr>
            <p:nvPr/>
          </p:nvSpPr>
          <p:spPr bwMode="auto">
            <a:xfrm>
              <a:off x="812" y="1815"/>
              <a:ext cx="5" cy="5"/>
            </a:xfrm>
            <a:prstGeom prst="line">
              <a:avLst/>
            </a:prstGeom>
            <a:grpFill/>
            <a:ln w="19050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Freeform 386"/>
            <p:cNvSpPr>
              <a:spLocks/>
            </p:cNvSpPr>
            <p:nvPr/>
          </p:nvSpPr>
          <p:spPr bwMode="auto">
            <a:xfrm>
              <a:off x="346" y="1458"/>
              <a:ext cx="2271" cy="862"/>
            </a:xfrm>
            <a:custGeom>
              <a:avLst/>
              <a:gdLst/>
              <a:ahLst/>
              <a:cxnLst>
                <a:cxn ang="0">
                  <a:pos x="426" y="842"/>
                </a:cxn>
                <a:cxn ang="0">
                  <a:pos x="426" y="842"/>
                </a:cxn>
                <a:cxn ang="0">
                  <a:pos x="1150" y="743"/>
                </a:cxn>
                <a:cxn ang="0">
                  <a:pos x="2271" y="862"/>
                </a:cxn>
                <a:cxn ang="0">
                  <a:pos x="1488" y="0"/>
                </a:cxn>
                <a:cxn ang="0">
                  <a:pos x="1488" y="0"/>
                </a:cxn>
                <a:cxn ang="0">
                  <a:pos x="622" y="262"/>
                </a:cxn>
                <a:cxn ang="0">
                  <a:pos x="0" y="585"/>
                </a:cxn>
                <a:cxn ang="0">
                  <a:pos x="426" y="842"/>
                </a:cxn>
              </a:cxnLst>
              <a:rect l="0" t="0" r="r" b="b"/>
              <a:pathLst>
                <a:path w="2271" h="862">
                  <a:moveTo>
                    <a:pt x="426" y="842"/>
                  </a:moveTo>
                  <a:lnTo>
                    <a:pt x="426" y="842"/>
                  </a:lnTo>
                  <a:cubicBezTo>
                    <a:pt x="547" y="826"/>
                    <a:pt x="843" y="740"/>
                    <a:pt x="1150" y="743"/>
                  </a:cubicBezTo>
                  <a:cubicBezTo>
                    <a:pt x="1457" y="746"/>
                    <a:pt x="2230" y="838"/>
                    <a:pt x="2271" y="862"/>
                  </a:cubicBezTo>
                  <a:cubicBezTo>
                    <a:pt x="1879" y="431"/>
                    <a:pt x="1488" y="0"/>
                    <a:pt x="1488" y="0"/>
                  </a:cubicBezTo>
                  <a:lnTo>
                    <a:pt x="1488" y="0"/>
                  </a:lnTo>
                  <a:cubicBezTo>
                    <a:pt x="1344" y="44"/>
                    <a:pt x="870" y="165"/>
                    <a:pt x="622" y="262"/>
                  </a:cubicBezTo>
                  <a:cubicBezTo>
                    <a:pt x="374" y="359"/>
                    <a:pt x="14" y="566"/>
                    <a:pt x="0" y="585"/>
                  </a:cubicBezTo>
                  <a:cubicBezTo>
                    <a:pt x="213" y="713"/>
                    <a:pt x="426" y="842"/>
                    <a:pt x="426" y="842"/>
                  </a:cubicBez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6867" name="Rectangle 1"/>
          <p:cNvSpPr>
            <a:spLocks noChangeArrowheads="1"/>
          </p:cNvSpPr>
          <p:nvPr/>
        </p:nvSpPr>
        <p:spPr bwMode="auto">
          <a:xfrm>
            <a:off x="1795463" y="739775"/>
            <a:ext cx="11763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4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مثال</a:t>
            </a:r>
            <a:r>
              <a:rPr lang="en-US" altLang="ar-SA" sz="4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ar-EG" altLang="ar-SA" sz="44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5181600" y="2895600"/>
            <a:ext cx="29718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 eaLnBrk="1" hangingPunct="1"/>
            <a:r>
              <a:rPr lang="en-US" altLang="ar-SA" sz="3200" b="1" dirty="0">
                <a:latin typeface="Times New Roman" pitchFamily="18" charset="0"/>
                <a:cs typeface="Times New Roman" pitchFamily="18" charset="0"/>
              </a:rPr>
              <a:t>y = </a:t>
            </a:r>
            <a:r>
              <a:rPr lang="en-US" altLang="ar-SA" sz="3200" b="1" dirty="0" err="1">
                <a:latin typeface="Times New Roman" pitchFamily="18" charset="0"/>
                <a:cs typeface="Times New Roman" pitchFamily="18" charset="0"/>
              </a:rPr>
              <a:t>mx</a:t>
            </a:r>
            <a:r>
              <a:rPr lang="en-US" altLang="ar-SA" sz="3200" b="1" dirty="0">
                <a:latin typeface="Times New Roman" pitchFamily="18" charset="0"/>
                <a:cs typeface="Times New Roman" pitchFamily="18" charset="0"/>
              </a:rPr>
              <a:t> + b</a:t>
            </a:r>
            <a:endParaRPr lang="ar-EG" altLang="ar-SA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905000" y="2895600"/>
            <a:ext cx="3200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 eaLnBrk="1" hangingPunct="1"/>
            <a:r>
              <a:rPr lang="ar-EG" altLang="ar-SA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صيغة الميل والمقطع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600200" y="4267200"/>
            <a:ext cx="3200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 eaLnBrk="1" hangingPunct="1"/>
            <a:r>
              <a:rPr lang="ar-EG" altLang="ar-SA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بسط</a:t>
            </a:r>
          </a:p>
        </p:txBody>
      </p:sp>
      <p:sp>
        <p:nvSpPr>
          <p:cNvPr id="48152" name="Rectangle 14"/>
          <p:cNvSpPr>
            <a:spLocks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4953000" y="3429000"/>
            <a:ext cx="3581400" cy="803682"/>
          </a:xfrm>
          <a:prstGeom prst="rect">
            <a:avLst/>
          </a:prstGeom>
          <a:blipFill rotWithShape="0">
            <a:blip r:embed="rId8" cstate="print"/>
            <a:stretch>
              <a:fillRect b="-9924"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ar-SA">
                <a:noFill/>
              </a:rPr>
              <a:t> </a:t>
            </a:r>
          </a:p>
        </p:txBody>
      </p:sp>
      <p:sp>
        <p:nvSpPr>
          <p:cNvPr id="48150" name="Rectangle 17"/>
          <p:cNvSpPr>
            <a:spLocks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838200" y="3439519"/>
            <a:ext cx="4343400" cy="803682"/>
          </a:xfrm>
          <a:prstGeom prst="rect">
            <a:avLst/>
          </a:prstGeom>
          <a:blipFill rotWithShape="0">
            <a:blip r:embed="rId9" cstate="print"/>
            <a:stretch>
              <a:fillRect b="-9848"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ar-SA">
                <a:noFill/>
              </a:rPr>
              <a:t> </a:t>
            </a:r>
          </a:p>
        </p:txBody>
      </p:sp>
      <p:sp>
        <p:nvSpPr>
          <p:cNvPr id="48148" name="Rectangle 23"/>
          <p:cNvSpPr>
            <a:spLocks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5029200" y="4151690"/>
            <a:ext cx="3276600" cy="801310"/>
          </a:xfrm>
          <a:prstGeom prst="rect">
            <a:avLst/>
          </a:prstGeom>
          <a:blipFill rotWithShape="0">
            <a:blip r:embed="rId10" cstate="print"/>
            <a:stretch>
              <a:fillRect b="-9848"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ar-SA">
                <a:noFill/>
              </a:rPr>
              <a:t> </a:t>
            </a:r>
          </a:p>
        </p:txBody>
      </p:sp>
      <p:sp>
        <p:nvSpPr>
          <p:cNvPr id="48144" name="Rectangle 31"/>
          <p:cNvSpPr>
            <a:spLocks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4495800" y="4876800"/>
            <a:ext cx="3276600" cy="801310"/>
          </a:xfrm>
          <a:prstGeom prst="rect">
            <a:avLst/>
          </a:prstGeom>
          <a:blipFill rotWithShape="0">
            <a:blip r:embed="rId11" cstate="print"/>
            <a:stretch>
              <a:fillRect b="-10687"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ar-SA">
                <a:noFill/>
              </a:rPr>
              <a:t> </a:t>
            </a:r>
          </a:p>
        </p:txBody>
      </p:sp>
      <p:sp>
        <p:nvSpPr>
          <p:cNvPr id="34" name="Rectangle 33"/>
          <p:cNvSpPr>
            <a:spLocks noChangeArrowheads="1"/>
          </p:cNvSpPr>
          <p:nvPr/>
        </p:nvSpPr>
        <p:spPr bwMode="auto">
          <a:xfrm>
            <a:off x="4038600" y="5562600"/>
            <a:ext cx="46053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ar-EG" altLang="ar-SA" sz="3200" b="1" dirty="0">
                <a:latin typeface="Times New Roman" pitchFamily="18" charset="0"/>
                <a:cs typeface="Times New Roman" pitchFamily="18" charset="0"/>
              </a:rPr>
              <a:t>لذا فمعادلة المستقيم العمودي هي </a:t>
            </a:r>
          </a:p>
        </p:txBody>
      </p:sp>
      <p:pic>
        <p:nvPicPr>
          <p:cNvPr id="43012" name="Picture 4"/>
          <p:cNvPicPr>
            <a:picLocks noChangeAspect="1" noChangeArrowheads="1"/>
          </p:cNvPicPr>
          <p:nvPr/>
        </p:nvPicPr>
        <p:blipFill>
          <a:blip r:embed="rId12" cstate="print">
            <a:duotone>
              <a:schemeClr val="accent5">
                <a:shade val="45000"/>
                <a:satMod val="135000"/>
              </a:schemeClr>
              <a:prstClr val="white"/>
            </a:duotone>
            <a:lum bright="-35000" contrast="52000"/>
          </a:blip>
          <a:srcRect/>
          <a:stretch>
            <a:fillRect/>
          </a:stretch>
        </p:blipFill>
        <p:spPr bwMode="auto">
          <a:xfrm>
            <a:off x="762000" y="6096000"/>
            <a:ext cx="4267200" cy="6858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21" name="Rectangle 2"/>
          <p:cNvSpPr>
            <a:spLocks noChangeArrowheads="1"/>
          </p:cNvSpPr>
          <p:nvPr/>
        </p:nvSpPr>
        <p:spPr bwMode="auto">
          <a:xfrm>
            <a:off x="1676400" y="2362200"/>
            <a:ext cx="57991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معادلات المستقيمات المتوازية أو المتعامدة</a:t>
            </a:r>
            <a:endParaRPr lang="en-US" altLang="ar-SA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" name="صورة 24" descr="صورة19.png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90600" y="4724400"/>
            <a:ext cx="4495800" cy="1003675"/>
          </a:xfrm>
          <a:prstGeom prst="rect">
            <a:avLst/>
          </a:prstGeom>
        </p:spPr>
      </p:pic>
    </p:spTree>
  </p:cSld>
  <p:clrMapOvr>
    <a:masterClrMapping/>
  </p:clrMapOvr>
  <p:transition>
    <p:wipe/>
    <p:sndAc>
      <p:stSnd>
        <p:snd r:embed="rId2" name="0008 - نملة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227 - thum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ci - fi sound 2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815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227 - thum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4815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ci - fi sound 2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4814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227 - thum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ci - fi sound 2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4814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227 - thum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ci - fi sound 2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48152" grpId="0" animBg="1"/>
      <p:bldP spid="48150" grpId="0" animBg="1"/>
      <p:bldP spid="48148" grpId="0" animBg="1"/>
      <p:bldP spid="48144" grpId="0" animBg="1"/>
      <p:bldP spid="3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3"/>
          <p:cNvPicPr>
            <a:picLocks noChangeAspect="1"/>
          </p:cNvPicPr>
          <p:nvPr/>
        </p:nvPicPr>
        <p:blipFill>
          <a:blip r:embed="rId5" cstate="print">
            <a:lum contrast="34000"/>
          </a:blip>
          <a:srcRect/>
          <a:stretch>
            <a:fillRect/>
          </a:stretch>
        </p:blipFill>
        <p:spPr bwMode="auto">
          <a:xfrm>
            <a:off x="228600" y="1981200"/>
            <a:ext cx="8763000" cy="480060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grpSp>
        <p:nvGrpSpPr>
          <p:cNvPr id="2" name="Group 381"/>
          <p:cNvGrpSpPr>
            <a:grpSpLocks/>
          </p:cNvGrpSpPr>
          <p:nvPr/>
        </p:nvGrpSpPr>
        <p:grpSpPr bwMode="auto">
          <a:xfrm>
            <a:off x="152400" y="228600"/>
            <a:ext cx="3581400" cy="1600200"/>
            <a:chOff x="346" y="336"/>
            <a:chExt cx="4803" cy="3221"/>
          </a:xfrm>
          <a:gradFill flip="none"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circle">
              <a:fillToRect l="100000" b="100000"/>
            </a:path>
            <a:tileRect t="-100000" r="-100000"/>
          </a:gradFill>
        </p:grpSpPr>
        <p:sp>
          <p:nvSpPr>
            <p:cNvPr id="3" name="Freeform 382"/>
            <p:cNvSpPr>
              <a:spLocks/>
            </p:cNvSpPr>
            <p:nvPr/>
          </p:nvSpPr>
          <p:spPr bwMode="auto">
            <a:xfrm>
              <a:off x="346" y="336"/>
              <a:ext cx="3206" cy="3155"/>
            </a:xfrm>
            <a:custGeom>
              <a:avLst/>
              <a:gdLst/>
              <a:ahLst/>
              <a:cxnLst>
                <a:cxn ang="0">
                  <a:pos x="2020" y="3110"/>
                </a:cxn>
                <a:cxn ang="0">
                  <a:pos x="1118" y="2472"/>
                </a:cxn>
                <a:cxn ang="0">
                  <a:pos x="466" y="2411"/>
                </a:cxn>
                <a:cxn ang="0">
                  <a:pos x="466" y="2411"/>
                </a:cxn>
                <a:cxn ang="0">
                  <a:pos x="426" y="1955"/>
                </a:cxn>
                <a:cxn ang="0">
                  <a:pos x="0" y="1707"/>
                </a:cxn>
                <a:cxn ang="0">
                  <a:pos x="466" y="1479"/>
                </a:cxn>
                <a:cxn ang="0">
                  <a:pos x="565" y="1032"/>
                </a:cxn>
                <a:cxn ang="0">
                  <a:pos x="565" y="1022"/>
                </a:cxn>
                <a:cxn ang="0">
                  <a:pos x="565" y="1022"/>
                </a:cxn>
                <a:cxn ang="0">
                  <a:pos x="1616" y="398"/>
                </a:cxn>
                <a:cxn ang="0">
                  <a:pos x="3206" y="0"/>
                </a:cxn>
                <a:cxn ang="0">
                  <a:pos x="2648" y="1013"/>
                </a:cxn>
                <a:cxn ang="0">
                  <a:pos x="1488" y="1122"/>
                </a:cxn>
                <a:cxn ang="0">
                  <a:pos x="2271" y="1984"/>
                </a:cxn>
                <a:cxn ang="0">
                  <a:pos x="2020" y="3110"/>
                </a:cxn>
              </a:cxnLst>
              <a:rect l="0" t="0" r="r" b="b"/>
              <a:pathLst>
                <a:path w="3206" h="3155">
                  <a:moveTo>
                    <a:pt x="2020" y="3110"/>
                  </a:moveTo>
                  <a:cubicBezTo>
                    <a:pt x="1985" y="3155"/>
                    <a:pt x="1558" y="2560"/>
                    <a:pt x="1118" y="2472"/>
                  </a:cubicBezTo>
                  <a:cubicBezTo>
                    <a:pt x="678" y="2384"/>
                    <a:pt x="600" y="2426"/>
                    <a:pt x="466" y="2411"/>
                  </a:cubicBezTo>
                  <a:lnTo>
                    <a:pt x="466" y="2411"/>
                  </a:lnTo>
                  <a:lnTo>
                    <a:pt x="426" y="1955"/>
                  </a:lnTo>
                  <a:lnTo>
                    <a:pt x="0" y="1707"/>
                  </a:lnTo>
                  <a:lnTo>
                    <a:pt x="466" y="1479"/>
                  </a:lnTo>
                  <a:lnTo>
                    <a:pt x="565" y="1032"/>
                  </a:lnTo>
                  <a:lnTo>
                    <a:pt x="565" y="1022"/>
                  </a:lnTo>
                  <a:lnTo>
                    <a:pt x="565" y="1022"/>
                  </a:lnTo>
                  <a:cubicBezTo>
                    <a:pt x="740" y="918"/>
                    <a:pt x="1176" y="568"/>
                    <a:pt x="1616" y="398"/>
                  </a:cubicBezTo>
                  <a:cubicBezTo>
                    <a:pt x="1982" y="248"/>
                    <a:pt x="2879" y="23"/>
                    <a:pt x="3206" y="0"/>
                  </a:cubicBezTo>
                  <a:cubicBezTo>
                    <a:pt x="2923" y="506"/>
                    <a:pt x="2648" y="1013"/>
                    <a:pt x="2648" y="1013"/>
                  </a:cubicBezTo>
                  <a:lnTo>
                    <a:pt x="1488" y="1122"/>
                  </a:lnTo>
                  <a:lnTo>
                    <a:pt x="2271" y="1984"/>
                  </a:lnTo>
                  <a:cubicBezTo>
                    <a:pt x="2360" y="2315"/>
                    <a:pt x="2020" y="3110"/>
                    <a:pt x="2020" y="3110"/>
                  </a:cubicBez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" name="Freeform 383"/>
            <p:cNvSpPr>
              <a:spLocks/>
            </p:cNvSpPr>
            <p:nvPr/>
          </p:nvSpPr>
          <p:spPr bwMode="auto">
            <a:xfrm>
              <a:off x="1827" y="344"/>
              <a:ext cx="3322" cy="3213"/>
            </a:xfrm>
            <a:custGeom>
              <a:avLst/>
              <a:gdLst/>
              <a:ahLst/>
              <a:cxnLst>
                <a:cxn ang="0">
                  <a:pos x="670" y="260"/>
                </a:cxn>
                <a:cxn ang="0">
                  <a:pos x="440" y="214"/>
                </a:cxn>
                <a:cxn ang="0">
                  <a:pos x="348" y="0"/>
                </a:cxn>
                <a:cxn ang="0">
                  <a:pos x="234" y="204"/>
                </a:cxn>
                <a:cxn ang="0">
                  <a:pos x="0" y="226"/>
                </a:cxn>
                <a:cxn ang="0">
                  <a:pos x="160" y="398"/>
                </a:cxn>
                <a:cxn ang="0">
                  <a:pos x="108" y="626"/>
                </a:cxn>
                <a:cxn ang="0">
                  <a:pos x="320" y="528"/>
                </a:cxn>
                <a:cxn ang="0">
                  <a:pos x="522" y="648"/>
                </a:cxn>
                <a:cxn ang="0">
                  <a:pos x="494" y="416"/>
                </a:cxn>
                <a:cxn ang="0">
                  <a:pos x="670" y="260"/>
                </a:cxn>
              </a:cxnLst>
              <a:rect l="0" t="0" r="r" b="b"/>
              <a:pathLst>
                <a:path w="670" h="648">
                  <a:moveTo>
                    <a:pt x="670" y="260"/>
                  </a:moveTo>
                  <a:lnTo>
                    <a:pt x="440" y="214"/>
                  </a:lnTo>
                  <a:lnTo>
                    <a:pt x="348" y="0"/>
                  </a:lnTo>
                  <a:lnTo>
                    <a:pt x="234" y="204"/>
                  </a:lnTo>
                  <a:lnTo>
                    <a:pt x="0" y="226"/>
                  </a:lnTo>
                  <a:lnTo>
                    <a:pt x="160" y="398"/>
                  </a:lnTo>
                  <a:lnTo>
                    <a:pt x="108" y="626"/>
                  </a:lnTo>
                  <a:lnTo>
                    <a:pt x="320" y="528"/>
                  </a:lnTo>
                  <a:lnTo>
                    <a:pt x="522" y="648"/>
                  </a:lnTo>
                  <a:lnTo>
                    <a:pt x="494" y="416"/>
                  </a:lnTo>
                  <a:lnTo>
                    <a:pt x="670" y="260"/>
                  </a:ln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Line 384"/>
            <p:cNvSpPr>
              <a:spLocks noChangeShapeType="1"/>
            </p:cNvSpPr>
            <p:nvPr/>
          </p:nvSpPr>
          <p:spPr bwMode="auto">
            <a:xfrm>
              <a:off x="2994" y="1349"/>
              <a:ext cx="5" cy="4"/>
            </a:xfrm>
            <a:prstGeom prst="line">
              <a:avLst/>
            </a:prstGeom>
            <a:grpFill/>
            <a:ln w="19050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Line 385"/>
            <p:cNvSpPr>
              <a:spLocks noChangeShapeType="1"/>
            </p:cNvSpPr>
            <p:nvPr/>
          </p:nvSpPr>
          <p:spPr bwMode="auto">
            <a:xfrm>
              <a:off x="812" y="1815"/>
              <a:ext cx="5" cy="5"/>
            </a:xfrm>
            <a:prstGeom prst="line">
              <a:avLst/>
            </a:prstGeom>
            <a:grpFill/>
            <a:ln w="19050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Freeform 386"/>
            <p:cNvSpPr>
              <a:spLocks/>
            </p:cNvSpPr>
            <p:nvPr/>
          </p:nvSpPr>
          <p:spPr bwMode="auto">
            <a:xfrm>
              <a:off x="346" y="1458"/>
              <a:ext cx="2271" cy="862"/>
            </a:xfrm>
            <a:custGeom>
              <a:avLst/>
              <a:gdLst/>
              <a:ahLst/>
              <a:cxnLst>
                <a:cxn ang="0">
                  <a:pos x="426" y="842"/>
                </a:cxn>
                <a:cxn ang="0">
                  <a:pos x="426" y="842"/>
                </a:cxn>
                <a:cxn ang="0">
                  <a:pos x="1150" y="743"/>
                </a:cxn>
                <a:cxn ang="0">
                  <a:pos x="2271" y="862"/>
                </a:cxn>
                <a:cxn ang="0">
                  <a:pos x="1488" y="0"/>
                </a:cxn>
                <a:cxn ang="0">
                  <a:pos x="1488" y="0"/>
                </a:cxn>
                <a:cxn ang="0">
                  <a:pos x="622" y="262"/>
                </a:cxn>
                <a:cxn ang="0">
                  <a:pos x="0" y="585"/>
                </a:cxn>
                <a:cxn ang="0">
                  <a:pos x="426" y="842"/>
                </a:cxn>
              </a:cxnLst>
              <a:rect l="0" t="0" r="r" b="b"/>
              <a:pathLst>
                <a:path w="2271" h="862">
                  <a:moveTo>
                    <a:pt x="426" y="842"/>
                  </a:moveTo>
                  <a:lnTo>
                    <a:pt x="426" y="842"/>
                  </a:lnTo>
                  <a:cubicBezTo>
                    <a:pt x="547" y="826"/>
                    <a:pt x="843" y="740"/>
                    <a:pt x="1150" y="743"/>
                  </a:cubicBezTo>
                  <a:cubicBezTo>
                    <a:pt x="1457" y="746"/>
                    <a:pt x="2230" y="838"/>
                    <a:pt x="2271" y="862"/>
                  </a:cubicBezTo>
                  <a:cubicBezTo>
                    <a:pt x="1879" y="431"/>
                    <a:pt x="1488" y="0"/>
                    <a:pt x="1488" y="0"/>
                  </a:cubicBezTo>
                  <a:lnTo>
                    <a:pt x="1488" y="0"/>
                  </a:lnTo>
                  <a:cubicBezTo>
                    <a:pt x="1344" y="44"/>
                    <a:pt x="870" y="165"/>
                    <a:pt x="622" y="262"/>
                  </a:cubicBezTo>
                  <a:cubicBezTo>
                    <a:pt x="374" y="359"/>
                    <a:pt x="14" y="566"/>
                    <a:pt x="0" y="585"/>
                  </a:cubicBezTo>
                  <a:cubicBezTo>
                    <a:pt x="213" y="713"/>
                    <a:pt x="426" y="842"/>
                    <a:pt x="426" y="842"/>
                  </a:cubicBez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7891" name="Rectangle 1"/>
          <p:cNvSpPr>
            <a:spLocks noChangeArrowheads="1"/>
          </p:cNvSpPr>
          <p:nvPr/>
        </p:nvSpPr>
        <p:spPr bwMode="auto">
          <a:xfrm>
            <a:off x="1795463" y="739775"/>
            <a:ext cx="11763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4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مثال</a:t>
            </a:r>
            <a:r>
              <a:rPr lang="en-US" altLang="ar-SA" sz="4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ar-EG" altLang="ar-SA" sz="44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5334000" y="2971800"/>
            <a:ext cx="29718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 eaLnBrk="1" hangingPunct="1"/>
            <a:r>
              <a:rPr lang="ar-EG" altLang="ar-SA" sz="4000" b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تحقق من فهمك</a:t>
            </a:r>
            <a:endParaRPr lang="en-US" altLang="ar-SA" sz="4000" dirty="0">
              <a:solidFill>
                <a:srgbClr val="99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32"/>
          <p:cNvGrpSpPr>
            <a:grpSpLocks/>
          </p:cNvGrpSpPr>
          <p:nvPr/>
        </p:nvGrpSpPr>
        <p:grpSpPr bwMode="auto">
          <a:xfrm>
            <a:off x="762000" y="4038600"/>
            <a:ext cx="7467600" cy="1458913"/>
            <a:chOff x="762000" y="4648200"/>
            <a:chExt cx="7467600" cy="1457705"/>
          </a:xfrm>
        </p:grpSpPr>
        <p:sp>
          <p:nvSpPr>
            <p:cNvPr id="37897" name="Rectangle 11"/>
            <p:cNvSpPr>
              <a:spLocks noChangeArrowheads="1"/>
            </p:cNvSpPr>
            <p:nvPr/>
          </p:nvSpPr>
          <p:spPr bwMode="auto">
            <a:xfrm>
              <a:off x="762000" y="4648200"/>
              <a:ext cx="7467600" cy="1077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1" eaLnBrk="1" hangingPunct="1"/>
              <a:r>
                <a:rPr lang="en-US" altLang="ar-SA" sz="3200" b="1">
                  <a:latin typeface="Times New Roman" pitchFamily="18" charset="0"/>
                  <a:cs typeface="Times New Roman" pitchFamily="18" charset="0"/>
                </a:rPr>
                <a:t>5</a:t>
              </a:r>
              <a:r>
                <a:rPr lang="ar-EG" altLang="ar-SA" sz="3200" b="1">
                  <a:latin typeface="Times New Roman" pitchFamily="18" charset="0"/>
                  <a:cs typeface="Times New Roman" pitchFamily="18" charset="0"/>
                </a:rPr>
                <a:t>) اكتب بصيغة الميل والمقطع معادلة المستقيم الذي يوازي </a:t>
              </a:r>
              <a:r>
                <a:rPr lang="en-US" altLang="ar-SA" sz="3200" b="1">
                  <a:latin typeface="Times New Roman" pitchFamily="18" charset="0"/>
                  <a:cs typeface="Times New Roman" pitchFamily="18" charset="0"/>
                </a:rPr>
                <a:t>y = -        x + 3</a:t>
              </a:r>
              <a:r>
                <a:rPr lang="ar-EG" altLang="ar-SA" sz="3200" b="1">
                  <a:latin typeface="Times New Roman" pitchFamily="18" charset="0"/>
                  <a:cs typeface="Times New Roman" pitchFamily="18" charset="0"/>
                </a:rPr>
                <a:t> ويمر بالنقطة </a:t>
              </a:r>
              <a:r>
                <a:rPr lang="en-US" altLang="ar-SA" sz="3200" b="1">
                  <a:latin typeface="Times New Roman" pitchFamily="18" charset="0"/>
                  <a:cs typeface="Times New Roman" pitchFamily="18" charset="0"/>
                </a:rPr>
                <a:t>.(-3,6)</a:t>
              </a:r>
            </a:p>
          </p:txBody>
        </p:sp>
        <p:sp>
          <p:nvSpPr>
            <p:cNvPr id="37898" name="TextBox 31"/>
            <p:cNvSpPr txBox="1">
              <a:spLocks noChangeArrowheads="1"/>
            </p:cNvSpPr>
            <p:nvPr/>
          </p:nvSpPr>
          <p:spPr bwMode="auto">
            <a:xfrm>
              <a:off x="5006758" y="5029200"/>
              <a:ext cx="902812" cy="10767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rtl="1" eaLnBrk="1" hangingPunct="1"/>
              <a:r>
                <a:rPr lang="en-US" altLang="ar-SA" sz="3200" b="1" u="sng">
                  <a:latin typeface="Times New Roman" pitchFamily="18" charset="0"/>
                  <a:cs typeface="Times New Roman" pitchFamily="18" charset="0"/>
                </a:rPr>
                <a:t>  3   </a:t>
              </a:r>
            </a:p>
            <a:p>
              <a:pPr algn="ctr" rtl="1" eaLnBrk="1" hangingPunct="1"/>
              <a:r>
                <a:rPr lang="ar-EG" altLang="ar-SA" sz="3200" b="1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ar-SA" sz="3200" b="1">
                  <a:latin typeface="Times New Roman" pitchFamily="18" charset="0"/>
                  <a:cs typeface="Times New Roman" pitchFamily="18" charset="0"/>
                </a:rPr>
                <a:t>4</a:t>
              </a:r>
              <a:endParaRPr lang="ar-EG" altLang="ar-SA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1676400" y="2362200"/>
            <a:ext cx="57991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معادلات المستقيمات المتوازية أو المتعامدة</a:t>
            </a:r>
            <a:endParaRPr lang="en-US" altLang="ar-SA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/>
    <p:sndAc>
      <p:stSnd>
        <p:snd r:embed="rId2" name="0008 - نملة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227 - thum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"/>
          <p:cNvPicPr>
            <a:picLocks noChangeAspect="1"/>
          </p:cNvPicPr>
          <p:nvPr/>
        </p:nvPicPr>
        <p:blipFill>
          <a:blip r:embed="rId5" cstate="print">
            <a:lum contrast="34000"/>
          </a:blip>
          <a:srcRect/>
          <a:stretch>
            <a:fillRect/>
          </a:stretch>
        </p:blipFill>
        <p:spPr bwMode="auto">
          <a:xfrm>
            <a:off x="228600" y="1981200"/>
            <a:ext cx="8763000" cy="480060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20" name="TextBox 16"/>
          <p:cNvSpPr txBox="1">
            <a:spLocks noChangeArrowheads="1"/>
          </p:cNvSpPr>
          <p:nvPr/>
        </p:nvSpPr>
        <p:spPr bwMode="auto">
          <a:xfrm>
            <a:off x="1062037" y="2743200"/>
            <a:ext cx="7548563" cy="1755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algn="r" rtl="1" eaLnBrk="1" hangingPunct="1">
              <a:lnSpc>
                <a:spcPct val="115000"/>
              </a:lnSpc>
            </a:pPr>
            <a:r>
              <a:rPr lang="ar-EG" altLang="ar-SA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ميل المستقيم                         هو            لذا فإن</a:t>
            </a:r>
            <a:r>
              <a:rPr lang="en-US" altLang="ar-SA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altLang="ar-SA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ميل</a:t>
            </a:r>
            <a:r>
              <a:rPr lang="ar-EG" altLang="ar-SA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المستقيم الذي </a:t>
            </a:r>
            <a:r>
              <a:rPr lang="ar-EG" altLang="ar-SA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يوازية</a:t>
            </a:r>
            <a:r>
              <a:rPr lang="ar-EG" altLang="ar-SA" sz="3200" b="1" dirty="0">
                <a:solidFill>
                  <a:srgbClr val="1515FF"/>
                </a:solidFill>
                <a:latin typeface="Calibri" pitchFamily="34" charset="0"/>
                <a:cs typeface="Times New Roman" pitchFamily="18" charset="0"/>
              </a:rPr>
              <a:t>        </a:t>
            </a:r>
            <a:r>
              <a:rPr lang="ar-EG" altLang="ar-SA" sz="3200" b="1" dirty="0" smtClean="0">
                <a:solidFill>
                  <a:srgbClr val="1515FF"/>
                </a:solidFill>
                <a:latin typeface="Calibri" pitchFamily="34" charset="0"/>
                <a:cs typeface="Times New Roman" pitchFamily="18" charset="0"/>
              </a:rPr>
              <a:t>    </a:t>
            </a:r>
          </a:p>
          <a:p>
            <a:pPr marL="457200" algn="r" rtl="1" eaLnBrk="1" hangingPunct="1">
              <a:lnSpc>
                <a:spcPct val="115000"/>
              </a:lnSpc>
            </a:pPr>
            <a:r>
              <a:rPr lang="ar-EG" altLang="ar-SA" sz="3200" b="1" dirty="0" smtClean="0">
                <a:solidFill>
                  <a:srgbClr val="1515FF"/>
                </a:solidFill>
                <a:latin typeface="Calibri" pitchFamily="34" charset="0"/>
                <a:cs typeface="Times New Roman" pitchFamily="18" charset="0"/>
              </a:rPr>
              <a:t>و </a:t>
            </a:r>
            <a:r>
              <a:rPr lang="ar-EG" altLang="ar-SA" sz="3200" b="1" dirty="0">
                <a:solidFill>
                  <a:srgbClr val="1515FF"/>
                </a:solidFill>
                <a:latin typeface="Calibri" pitchFamily="34" charset="0"/>
                <a:cs typeface="Times New Roman" pitchFamily="18" charset="0"/>
              </a:rPr>
              <a:t>النقطة   </a:t>
            </a:r>
            <a:r>
              <a:rPr lang="en-US" altLang="ar-SA" sz="3200" dirty="0">
                <a:latin typeface="Calibri" pitchFamily="34" charset="0"/>
                <a:cs typeface="Times New Roman" pitchFamily="18" charset="0"/>
              </a:rPr>
              <a:t> </a:t>
            </a:r>
            <a:r>
              <a:rPr lang="ar-EG" altLang="ar-SA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              </a:t>
            </a:r>
          </a:p>
        </p:txBody>
      </p:sp>
      <p:sp>
        <p:nvSpPr>
          <p:cNvPr id="3892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 rtl="1" eaLnBrk="1" hangingPunct="1"/>
            <a:endParaRPr lang="ar-SA" altLang="ar-SA"/>
          </a:p>
        </p:txBody>
      </p:sp>
      <p:graphicFrame>
        <p:nvGraphicFramePr>
          <p:cNvPr id="75777" name="Object 1"/>
          <p:cNvGraphicFramePr>
            <a:graphicFrameLocks noChangeAspect="1"/>
          </p:cNvGraphicFramePr>
          <p:nvPr/>
        </p:nvGraphicFramePr>
        <p:xfrm>
          <a:off x="4038600" y="2667000"/>
          <a:ext cx="2209800" cy="647700"/>
        </p:xfrm>
        <a:graphic>
          <a:graphicData uri="http://schemas.openxmlformats.org/presentationml/2006/ole">
            <p:oleObj spid="_x0000_s38921" r:id="rId6" imgW="1205977" imgH="495085" progId="">
              <p:embed/>
            </p:oleObj>
          </a:graphicData>
        </a:graphic>
      </p:graphicFrame>
      <p:sp>
        <p:nvSpPr>
          <p:cNvPr id="38922" name="Rectangle 3"/>
          <p:cNvSpPr>
            <a:spLocks noChangeArrowheads="1"/>
          </p:cNvSpPr>
          <p:nvPr/>
        </p:nvSpPr>
        <p:spPr bwMode="auto">
          <a:xfrm>
            <a:off x="0" y="495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 rtl="1" eaLnBrk="1" hangingPunct="1"/>
            <a:endParaRPr lang="ar-SA" altLang="ar-SA"/>
          </a:p>
        </p:txBody>
      </p:sp>
      <p:sp>
        <p:nvSpPr>
          <p:cNvPr id="3892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 rtl="1" eaLnBrk="1" hangingPunct="1"/>
            <a:endParaRPr lang="ar-SA" altLang="ar-SA"/>
          </a:p>
        </p:txBody>
      </p:sp>
      <p:graphicFrame>
        <p:nvGraphicFramePr>
          <p:cNvPr id="75780" name="Object 4"/>
          <p:cNvGraphicFramePr>
            <a:graphicFrameLocks noChangeAspect="1"/>
          </p:cNvGraphicFramePr>
          <p:nvPr/>
        </p:nvGraphicFramePr>
        <p:xfrm>
          <a:off x="3733800" y="3200400"/>
          <a:ext cx="923925" cy="762000"/>
        </p:xfrm>
        <a:graphic>
          <a:graphicData uri="http://schemas.openxmlformats.org/presentationml/2006/ole">
            <p:oleObj spid="_x0000_s38924" r:id="rId7" imgW="317225" imgH="494870" progId="">
              <p:embed/>
            </p:oleObj>
          </a:graphicData>
        </a:graphic>
      </p:graphicFrame>
      <p:sp>
        <p:nvSpPr>
          <p:cNvPr id="38925" name="Rectangle 6"/>
          <p:cNvSpPr>
            <a:spLocks noChangeArrowheads="1"/>
          </p:cNvSpPr>
          <p:nvPr/>
        </p:nvSpPr>
        <p:spPr bwMode="auto">
          <a:xfrm>
            <a:off x="0" y="495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 rtl="1" eaLnBrk="1" hangingPunct="1"/>
            <a:endParaRPr lang="ar-SA" altLang="ar-SA"/>
          </a:p>
        </p:txBody>
      </p:sp>
      <p:sp>
        <p:nvSpPr>
          <p:cNvPr id="3892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 rtl="1" eaLnBrk="1" hangingPunct="1"/>
            <a:endParaRPr lang="ar-SA" altLang="ar-SA"/>
          </a:p>
        </p:txBody>
      </p:sp>
      <p:graphicFrame>
        <p:nvGraphicFramePr>
          <p:cNvPr id="75783" name="Object 7"/>
          <p:cNvGraphicFramePr>
            <a:graphicFrameLocks noChangeAspect="1"/>
          </p:cNvGraphicFramePr>
          <p:nvPr/>
        </p:nvGraphicFramePr>
        <p:xfrm>
          <a:off x="1143000" y="3352800"/>
          <a:ext cx="2400300" cy="457200"/>
        </p:xfrm>
        <a:graphic>
          <a:graphicData uri="http://schemas.openxmlformats.org/presentationml/2006/ole">
            <p:oleObj spid="_x0000_s38927" r:id="rId8" imgW="1104421" imgH="266584" progId="">
              <p:embed/>
            </p:oleObj>
          </a:graphicData>
        </a:graphic>
      </p:graphicFrame>
      <p:sp>
        <p:nvSpPr>
          <p:cNvPr id="38928" name="Rectangle 9"/>
          <p:cNvSpPr>
            <a:spLocks noChangeArrowheads="1"/>
          </p:cNvSpPr>
          <p:nvPr/>
        </p:nvSpPr>
        <p:spPr bwMode="auto">
          <a:xfrm>
            <a:off x="0" y="266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 rtl="1" eaLnBrk="1" hangingPunct="1"/>
            <a:endParaRPr lang="ar-SA" altLang="ar-SA"/>
          </a:p>
        </p:txBody>
      </p:sp>
      <p:graphicFrame>
        <p:nvGraphicFramePr>
          <p:cNvPr id="75786" name="Object 10"/>
          <p:cNvGraphicFramePr>
            <a:graphicFrameLocks noChangeAspect="1"/>
          </p:cNvGraphicFramePr>
          <p:nvPr/>
        </p:nvGraphicFramePr>
        <p:xfrm>
          <a:off x="2433637" y="2590800"/>
          <a:ext cx="923925" cy="762000"/>
        </p:xfrm>
        <a:graphic>
          <a:graphicData uri="http://schemas.openxmlformats.org/presentationml/2006/ole">
            <p:oleObj spid="_x0000_s38929" r:id="rId9" imgW="317225" imgH="494870" progId="">
              <p:embed/>
            </p:oleObj>
          </a:graphicData>
        </a:graphic>
      </p:graphicFrame>
      <p:sp>
        <p:nvSpPr>
          <p:cNvPr id="38930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 rtl="1" eaLnBrk="1" hangingPunct="1"/>
            <a:endParaRPr lang="ar-SA" altLang="ar-SA"/>
          </a:p>
        </p:txBody>
      </p:sp>
      <p:graphicFrame>
        <p:nvGraphicFramePr>
          <p:cNvPr id="75787" name="Object 11"/>
          <p:cNvGraphicFramePr>
            <a:graphicFrameLocks noChangeAspect="1"/>
          </p:cNvGraphicFramePr>
          <p:nvPr/>
        </p:nvGraphicFramePr>
        <p:xfrm>
          <a:off x="5715000" y="3962400"/>
          <a:ext cx="1028700" cy="544513"/>
        </p:xfrm>
        <a:graphic>
          <a:graphicData uri="http://schemas.openxmlformats.org/presentationml/2006/ole">
            <p:oleObj spid="_x0000_s38931" r:id="rId10" imgW="647419" imgH="342751" progId="">
              <p:embed/>
            </p:oleObj>
          </a:graphicData>
        </a:graphic>
      </p:graphicFrame>
      <p:sp>
        <p:nvSpPr>
          <p:cNvPr id="38932" name="Rectangle 13"/>
          <p:cNvSpPr>
            <a:spLocks noChangeArrowheads="1"/>
          </p:cNvSpPr>
          <p:nvPr/>
        </p:nvSpPr>
        <p:spPr bwMode="auto">
          <a:xfrm>
            <a:off x="0" y="342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 rtl="1" eaLnBrk="1" hangingPunct="1"/>
            <a:endParaRPr lang="ar-SA" altLang="ar-SA"/>
          </a:p>
        </p:txBody>
      </p:sp>
      <p:sp>
        <p:nvSpPr>
          <p:cNvPr id="38933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 rtl="1" eaLnBrk="1" hangingPunct="1"/>
            <a:endParaRPr lang="ar-SA" altLang="ar-SA"/>
          </a:p>
        </p:txBody>
      </p:sp>
      <p:graphicFrame>
        <p:nvGraphicFramePr>
          <p:cNvPr id="75790" name="Object 14"/>
          <p:cNvGraphicFramePr>
            <a:graphicFrameLocks noChangeAspect="1"/>
          </p:cNvGraphicFramePr>
          <p:nvPr/>
        </p:nvGraphicFramePr>
        <p:xfrm>
          <a:off x="2209800" y="4419600"/>
          <a:ext cx="3505200" cy="1348154"/>
        </p:xfrm>
        <a:graphic>
          <a:graphicData uri="http://schemas.openxmlformats.org/presentationml/2006/ole">
            <p:oleObj spid="_x0000_s38934" r:id="rId11" imgW="1587500" imgH="977900" progId="">
              <p:embed/>
            </p:oleObj>
          </a:graphicData>
        </a:graphic>
      </p:graphicFrame>
      <p:sp>
        <p:nvSpPr>
          <p:cNvPr id="38935" name="Rectangle 16"/>
          <p:cNvSpPr>
            <a:spLocks noChangeArrowheads="1"/>
          </p:cNvSpPr>
          <p:nvPr/>
        </p:nvSpPr>
        <p:spPr bwMode="auto">
          <a:xfrm>
            <a:off x="0" y="9810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 rtl="1" eaLnBrk="1" hangingPunct="1"/>
            <a:endParaRPr lang="ar-SA" altLang="ar-SA"/>
          </a:p>
        </p:txBody>
      </p:sp>
      <p:sp>
        <p:nvSpPr>
          <p:cNvPr id="38936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 rtl="1" eaLnBrk="1" hangingPunct="1"/>
            <a:endParaRPr lang="ar-SA" altLang="ar-SA"/>
          </a:p>
        </p:txBody>
      </p:sp>
      <p:graphicFrame>
        <p:nvGraphicFramePr>
          <p:cNvPr id="75793" name="Object 17"/>
          <p:cNvGraphicFramePr>
            <a:graphicFrameLocks noChangeAspect="1"/>
          </p:cNvGraphicFramePr>
          <p:nvPr/>
        </p:nvGraphicFramePr>
        <p:xfrm>
          <a:off x="838200" y="5791200"/>
          <a:ext cx="3048000" cy="797649"/>
        </p:xfrm>
        <a:graphic>
          <a:graphicData uri="http://schemas.openxmlformats.org/presentationml/2006/ole">
            <p:oleObj spid="_x0000_s38937" r:id="rId12" imgW="1333500" imgH="495300" progId="">
              <p:embed/>
            </p:oleObj>
          </a:graphicData>
        </a:graphic>
      </p:graphicFrame>
      <p:sp>
        <p:nvSpPr>
          <p:cNvPr id="38938" name="Rectangle 19"/>
          <p:cNvSpPr>
            <a:spLocks noChangeArrowheads="1"/>
          </p:cNvSpPr>
          <p:nvPr/>
        </p:nvSpPr>
        <p:spPr bwMode="auto">
          <a:xfrm>
            <a:off x="0" y="495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 rtl="1" eaLnBrk="1" hangingPunct="1"/>
            <a:endParaRPr lang="ar-SA" altLang="ar-SA"/>
          </a:p>
        </p:txBody>
      </p:sp>
      <p:sp>
        <p:nvSpPr>
          <p:cNvPr id="42" name="مستطيل 41"/>
          <p:cNvSpPr>
            <a:spLocks noChangeArrowheads="1"/>
          </p:cNvSpPr>
          <p:nvPr/>
        </p:nvSpPr>
        <p:spPr bwMode="auto">
          <a:xfrm>
            <a:off x="4038600" y="5943600"/>
            <a:ext cx="4521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 eaLnBrk="1" hangingPunct="1"/>
            <a:r>
              <a:rPr lang="ar-EG" altLang="ar-SA" sz="2800" b="1" dirty="0"/>
              <a:t>إذن معادلة المستقيم الموازي </a:t>
            </a:r>
            <a:r>
              <a:rPr lang="ar-EG" altLang="ar-SA" sz="2800" b="1" dirty="0" err="1"/>
              <a:t>هي:</a:t>
            </a:r>
            <a:r>
              <a:rPr lang="ar-EG" altLang="ar-SA" sz="2800" b="1" dirty="0"/>
              <a:t> </a:t>
            </a:r>
            <a:endParaRPr lang="ar-SA" altLang="ar-SA" sz="2800" dirty="0"/>
          </a:p>
        </p:txBody>
      </p:sp>
      <p:grpSp>
        <p:nvGrpSpPr>
          <p:cNvPr id="35" name="Group 381"/>
          <p:cNvGrpSpPr>
            <a:grpSpLocks/>
          </p:cNvGrpSpPr>
          <p:nvPr/>
        </p:nvGrpSpPr>
        <p:grpSpPr bwMode="auto">
          <a:xfrm>
            <a:off x="152400" y="228600"/>
            <a:ext cx="3581400" cy="1600200"/>
            <a:chOff x="346" y="336"/>
            <a:chExt cx="4803" cy="3221"/>
          </a:xfrm>
          <a:gradFill flip="none"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circle">
              <a:fillToRect l="100000" b="100000"/>
            </a:path>
            <a:tileRect t="-100000" r="-100000"/>
          </a:gradFill>
        </p:grpSpPr>
        <p:sp>
          <p:nvSpPr>
            <p:cNvPr id="36" name="Freeform 382"/>
            <p:cNvSpPr>
              <a:spLocks/>
            </p:cNvSpPr>
            <p:nvPr/>
          </p:nvSpPr>
          <p:spPr bwMode="auto">
            <a:xfrm>
              <a:off x="346" y="336"/>
              <a:ext cx="3206" cy="3155"/>
            </a:xfrm>
            <a:custGeom>
              <a:avLst/>
              <a:gdLst/>
              <a:ahLst/>
              <a:cxnLst>
                <a:cxn ang="0">
                  <a:pos x="2020" y="3110"/>
                </a:cxn>
                <a:cxn ang="0">
                  <a:pos x="1118" y="2472"/>
                </a:cxn>
                <a:cxn ang="0">
                  <a:pos x="466" y="2411"/>
                </a:cxn>
                <a:cxn ang="0">
                  <a:pos x="466" y="2411"/>
                </a:cxn>
                <a:cxn ang="0">
                  <a:pos x="426" y="1955"/>
                </a:cxn>
                <a:cxn ang="0">
                  <a:pos x="0" y="1707"/>
                </a:cxn>
                <a:cxn ang="0">
                  <a:pos x="466" y="1479"/>
                </a:cxn>
                <a:cxn ang="0">
                  <a:pos x="565" y="1032"/>
                </a:cxn>
                <a:cxn ang="0">
                  <a:pos x="565" y="1022"/>
                </a:cxn>
                <a:cxn ang="0">
                  <a:pos x="565" y="1022"/>
                </a:cxn>
                <a:cxn ang="0">
                  <a:pos x="1616" y="398"/>
                </a:cxn>
                <a:cxn ang="0">
                  <a:pos x="3206" y="0"/>
                </a:cxn>
                <a:cxn ang="0">
                  <a:pos x="2648" y="1013"/>
                </a:cxn>
                <a:cxn ang="0">
                  <a:pos x="1488" y="1122"/>
                </a:cxn>
                <a:cxn ang="0">
                  <a:pos x="2271" y="1984"/>
                </a:cxn>
                <a:cxn ang="0">
                  <a:pos x="2020" y="3110"/>
                </a:cxn>
              </a:cxnLst>
              <a:rect l="0" t="0" r="r" b="b"/>
              <a:pathLst>
                <a:path w="3206" h="3155">
                  <a:moveTo>
                    <a:pt x="2020" y="3110"/>
                  </a:moveTo>
                  <a:cubicBezTo>
                    <a:pt x="1985" y="3155"/>
                    <a:pt x="1558" y="2560"/>
                    <a:pt x="1118" y="2472"/>
                  </a:cubicBezTo>
                  <a:cubicBezTo>
                    <a:pt x="678" y="2384"/>
                    <a:pt x="600" y="2426"/>
                    <a:pt x="466" y="2411"/>
                  </a:cubicBezTo>
                  <a:lnTo>
                    <a:pt x="466" y="2411"/>
                  </a:lnTo>
                  <a:lnTo>
                    <a:pt x="426" y="1955"/>
                  </a:lnTo>
                  <a:lnTo>
                    <a:pt x="0" y="1707"/>
                  </a:lnTo>
                  <a:lnTo>
                    <a:pt x="466" y="1479"/>
                  </a:lnTo>
                  <a:lnTo>
                    <a:pt x="565" y="1032"/>
                  </a:lnTo>
                  <a:lnTo>
                    <a:pt x="565" y="1022"/>
                  </a:lnTo>
                  <a:lnTo>
                    <a:pt x="565" y="1022"/>
                  </a:lnTo>
                  <a:cubicBezTo>
                    <a:pt x="740" y="918"/>
                    <a:pt x="1176" y="568"/>
                    <a:pt x="1616" y="398"/>
                  </a:cubicBezTo>
                  <a:cubicBezTo>
                    <a:pt x="1982" y="248"/>
                    <a:pt x="2879" y="23"/>
                    <a:pt x="3206" y="0"/>
                  </a:cubicBezTo>
                  <a:cubicBezTo>
                    <a:pt x="2923" y="506"/>
                    <a:pt x="2648" y="1013"/>
                    <a:pt x="2648" y="1013"/>
                  </a:cubicBezTo>
                  <a:lnTo>
                    <a:pt x="1488" y="1122"/>
                  </a:lnTo>
                  <a:lnTo>
                    <a:pt x="2271" y="1984"/>
                  </a:lnTo>
                  <a:cubicBezTo>
                    <a:pt x="2360" y="2315"/>
                    <a:pt x="2020" y="3110"/>
                    <a:pt x="2020" y="3110"/>
                  </a:cubicBez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Freeform 383"/>
            <p:cNvSpPr>
              <a:spLocks/>
            </p:cNvSpPr>
            <p:nvPr/>
          </p:nvSpPr>
          <p:spPr bwMode="auto">
            <a:xfrm>
              <a:off x="1827" y="344"/>
              <a:ext cx="3322" cy="3213"/>
            </a:xfrm>
            <a:custGeom>
              <a:avLst/>
              <a:gdLst/>
              <a:ahLst/>
              <a:cxnLst>
                <a:cxn ang="0">
                  <a:pos x="670" y="260"/>
                </a:cxn>
                <a:cxn ang="0">
                  <a:pos x="440" y="214"/>
                </a:cxn>
                <a:cxn ang="0">
                  <a:pos x="348" y="0"/>
                </a:cxn>
                <a:cxn ang="0">
                  <a:pos x="234" y="204"/>
                </a:cxn>
                <a:cxn ang="0">
                  <a:pos x="0" y="226"/>
                </a:cxn>
                <a:cxn ang="0">
                  <a:pos x="160" y="398"/>
                </a:cxn>
                <a:cxn ang="0">
                  <a:pos x="108" y="626"/>
                </a:cxn>
                <a:cxn ang="0">
                  <a:pos x="320" y="528"/>
                </a:cxn>
                <a:cxn ang="0">
                  <a:pos x="522" y="648"/>
                </a:cxn>
                <a:cxn ang="0">
                  <a:pos x="494" y="416"/>
                </a:cxn>
                <a:cxn ang="0">
                  <a:pos x="670" y="260"/>
                </a:cxn>
              </a:cxnLst>
              <a:rect l="0" t="0" r="r" b="b"/>
              <a:pathLst>
                <a:path w="670" h="648">
                  <a:moveTo>
                    <a:pt x="670" y="260"/>
                  </a:moveTo>
                  <a:lnTo>
                    <a:pt x="440" y="214"/>
                  </a:lnTo>
                  <a:lnTo>
                    <a:pt x="348" y="0"/>
                  </a:lnTo>
                  <a:lnTo>
                    <a:pt x="234" y="204"/>
                  </a:lnTo>
                  <a:lnTo>
                    <a:pt x="0" y="226"/>
                  </a:lnTo>
                  <a:lnTo>
                    <a:pt x="160" y="398"/>
                  </a:lnTo>
                  <a:lnTo>
                    <a:pt x="108" y="626"/>
                  </a:lnTo>
                  <a:lnTo>
                    <a:pt x="320" y="528"/>
                  </a:lnTo>
                  <a:lnTo>
                    <a:pt x="522" y="648"/>
                  </a:lnTo>
                  <a:lnTo>
                    <a:pt x="494" y="416"/>
                  </a:lnTo>
                  <a:lnTo>
                    <a:pt x="670" y="260"/>
                  </a:ln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Line 384"/>
            <p:cNvSpPr>
              <a:spLocks noChangeShapeType="1"/>
            </p:cNvSpPr>
            <p:nvPr/>
          </p:nvSpPr>
          <p:spPr bwMode="auto">
            <a:xfrm>
              <a:off x="2994" y="1349"/>
              <a:ext cx="5" cy="4"/>
            </a:xfrm>
            <a:prstGeom prst="line">
              <a:avLst/>
            </a:prstGeom>
            <a:grpFill/>
            <a:ln w="19050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Line 385"/>
            <p:cNvSpPr>
              <a:spLocks noChangeShapeType="1"/>
            </p:cNvSpPr>
            <p:nvPr/>
          </p:nvSpPr>
          <p:spPr bwMode="auto">
            <a:xfrm>
              <a:off x="812" y="1815"/>
              <a:ext cx="5" cy="5"/>
            </a:xfrm>
            <a:prstGeom prst="line">
              <a:avLst/>
            </a:prstGeom>
            <a:grpFill/>
            <a:ln w="19050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Freeform 386"/>
            <p:cNvSpPr>
              <a:spLocks/>
            </p:cNvSpPr>
            <p:nvPr/>
          </p:nvSpPr>
          <p:spPr bwMode="auto">
            <a:xfrm>
              <a:off x="346" y="1458"/>
              <a:ext cx="2271" cy="862"/>
            </a:xfrm>
            <a:custGeom>
              <a:avLst/>
              <a:gdLst/>
              <a:ahLst/>
              <a:cxnLst>
                <a:cxn ang="0">
                  <a:pos x="426" y="842"/>
                </a:cxn>
                <a:cxn ang="0">
                  <a:pos x="426" y="842"/>
                </a:cxn>
                <a:cxn ang="0">
                  <a:pos x="1150" y="743"/>
                </a:cxn>
                <a:cxn ang="0">
                  <a:pos x="2271" y="862"/>
                </a:cxn>
                <a:cxn ang="0">
                  <a:pos x="1488" y="0"/>
                </a:cxn>
                <a:cxn ang="0">
                  <a:pos x="1488" y="0"/>
                </a:cxn>
                <a:cxn ang="0">
                  <a:pos x="622" y="262"/>
                </a:cxn>
                <a:cxn ang="0">
                  <a:pos x="0" y="585"/>
                </a:cxn>
                <a:cxn ang="0">
                  <a:pos x="426" y="842"/>
                </a:cxn>
              </a:cxnLst>
              <a:rect l="0" t="0" r="r" b="b"/>
              <a:pathLst>
                <a:path w="2271" h="862">
                  <a:moveTo>
                    <a:pt x="426" y="842"/>
                  </a:moveTo>
                  <a:lnTo>
                    <a:pt x="426" y="842"/>
                  </a:lnTo>
                  <a:cubicBezTo>
                    <a:pt x="547" y="826"/>
                    <a:pt x="843" y="740"/>
                    <a:pt x="1150" y="743"/>
                  </a:cubicBezTo>
                  <a:cubicBezTo>
                    <a:pt x="1457" y="746"/>
                    <a:pt x="2230" y="838"/>
                    <a:pt x="2271" y="862"/>
                  </a:cubicBezTo>
                  <a:cubicBezTo>
                    <a:pt x="1879" y="431"/>
                    <a:pt x="1488" y="0"/>
                    <a:pt x="1488" y="0"/>
                  </a:cubicBezTo>
                  <a:lnTo>
                    <a:pt x="1488" y="0"/>
                  </a:lnTo>
                  <a:cubicBezTo>
                    <a:pt x="1344" y="44"/>
                    <a:pt x="870" y="165"/>
                    <a:pt x="622" y="262"/>
                  </a:cubicBezTo>
                  <a:cubicBezTo>
                    <a:pt x="374" y="359"/>
                    <a:pt x="14" y="566"/>
                    <a:pt x="0" y="585"/>
                  </a:cubicBezTo>
                  <a:cubicBezTo>
                    <a:pt x="213" y="713"/>
                    <a:pt x="426" y="842"/>
                    <a:pt x="426" y="842"/>
                  </a:cubicBez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1" name="Rectangle 1"/>
          <p:cNvSpPr>
            <a:spLocks noChangeArrowheads="1"/>
          </p:cNvSpPr>
          <p:nvPr/>
        </p:nvSpPr>
        <p:spPr bwMode="auto">
          <a:xfrm>
            <a:off x="1795463" y="739775"/>
            <a:ext cx="11763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4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مثال</a:t>
            </a:r>
            <a:r>
              <a:rPr lang="en-US" altLang="ar-SA" sz="4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ar-EG" altLang="ar-SA" sz="44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/>
    <p:sndAc>
      <p:stSnd>
        <p:snd r:embed="rId3" name="0008 - نملة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57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5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757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75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5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75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75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4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533400" y="1524000"/>
            <a:ext cx="8077200" cy="3657600"/>
            <a:chOff x="2819400" y="1143000"/>
            <a:chExt cx="4419600" cy="2522483"/>
          </a:xfrm>
        </p:grpSpPr>
        <p:grpSp>
          <p:nvGrpSpPr>
            <p:cNvPr id="40966" name="Group 4"/>
            <p:cNvGrpSpPr>
              <a:grpSpLocks/>
            </p:cNvGrpSpPr>
            <p:nvPr/>
          </p:nvGrpSpPr>
          <p:grpSpPr bwMode="auto">
            <a:xfrm>
              <a:off x="2819400" y="1143000"/>
              <a:ext cx="4419600" cy="2522483"/>
              <a:chOff x="2819400" y="1143000"/>
              <a:chExt cx="4419600" cy="2522483"/>
            </a:xfrm>
          </p:grpSpPr>
          <p:sp>
            <p:nvSpPr>
              <p:cNvPr id="27" name="Rounded Rectangle 2"/>
              <p:cNvSpPr/>
              <p:nvPr/>
            </p:nvSpPr>
            <p:spPr>
              <a:xfrm>
                <a:off x="2819400" y="1143000"/>
                <a:ext cx="4419600" cy="2522483"/>
              </a:xfrm>
              <a:prstGeom prst="roundRect">
                <a:avLst>
                  <a:gd name="adj" fmla="val 3544"/>
                </a:avLst>
              </a:prstGeom>
              <a:solidFill>
                <a:schemeClr val="bg1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EG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8" name="Snip Same Side Corner Rectangle 27"/>
              <p:cNvSpPr/>
              <p:nvPr/>
            </p:nvSpPr>
            <p:spPr>
              <a:xfrm>
                <a:off x="2819400" y="1143000"/>
                <a:ext cx="4419600" cy="472966"/>
              </a:xfrm>
              <a:prstGeom prst="snip2SameRect">
                <a:avLst>
                  <a:gd name="adj1" fmla="val 50000"/>
                  <a:gd name="adj2" fmla="val 31481"/>
                </a:avLst>
              </a:prstGeom>
              <a:solidFill>
                <a:srgbClr val="00B05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EG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6" name="Isosceles Triangle 25"/>
            <p:cNvSpPr/>
            <p:nvPr/>
          </p:nvSpPr>
          <p:spPr>
            <a:xfrm rot="16200000">
              <a:off x="6819516" y="1654120"/>
              <a:ext cx="457638" cy="381329"/>
            </a:xfrm>
            <a:prstGeom prst="triangle">
              <a:avLst/>
            </a:prstGeom>
            <a:solidFill>
              <a:srgbClr val="FFFF0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9" name="Rectangle 3"/>
          <p:cNvSpPr>
            <a:spLocks noChangeArrowheads="1"/>
          </p:cNvSpPr>
          <p:nvPr/>
        </p:nvSpPr>
        <p:spPr bwMode="auto">
          <a:xfrm>
            <a:off x="3048000" y="1524000"/>
            <a:ext cx="29337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rtl="1" eaLnBrk="1" hangingPunct="1"/>
            <a:r>
              <a:rPr lang="ar-EG" altLang="ar-SA" sz="4000" b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قراءة الرياضيات</a:t>
            </a:r>
            <a:endParaRPr lang="en-US" altLang="ar-SA" sz="400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ectangle 4"/>
          <p:cNvSpPr>
            <a:spLocks noChangeArrowheads="1"/>
          </p:cNvSpPr>
          <p:nvPr/>
        </p:nvSpPr>
        <p:spPr bwMode="auto">
          <a:xfrm>
            <a:off x="6858000" y="2286000"/>
            <a:ext cx="10191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4000" b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خطي</a:t>
            </a:r>
            <a:endParaRPr lang="ar-EG" altLang="ar-SA" sz="440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auto">
          <a:xfrm>
            <a:off x="1219200" y="3030538"/>
            <a:ext cx="6400800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rtl="1" eaLnBrk="1" hangingPunct="1"/>
            <a:r>
              <a:rPr lang="ar-EG" altLang="ar-SA" sz="3200" b="1" dirty="0">
                <a:latin typeface="Times New Roman" pitchFamily="18" charset="0"/>
                <a:cs typeface="Times New Roman" pitchFamily="18" charset="0"/>
              </a:rPr>
              <a:t>كلمة منسوبة إلى خط, </a:t>
            </a:r>
            <a:r>
              <a:rPr lang="ar-EG" altLang="ar-SA" sz="3200" b="1" dirty="0" smtClean="0">
                <a:latin typeface="Times New Roman" pitchFamily="18" charset="0"/>
                <a:cs typeface="Times New Roman" pitchFamily="18" charset="0"/>
              </a:rPr>
              <a:t>وتتضمن معنى </a:t>
            </a:r>
            <a:r>
              <a:rPr lang="ar-EG" altLang="ar-SA" sz="3200" b="1" dirty="0" err="1" smtClean="0">
                <a:latin typeface="Times New Roman" pitchFamily="18" charset="0"/>
                <a:cs typeface="Times New Roman" pitchFamily="18" charset="0"/>
              </a:rPr>
              <a:t>الاستقامة.</a:t>
            </a:r>
            <a:r>
              <a:rPr lang="ar-EG" altLang="ar-SA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EG" altLang="ar-SA" sz="3200" b="1" dirty="0">
                <a:latin typeface="Times New Roman" pitchFamily="18" charset="0"/>
                <a:cs typeface="Times New Roman" pitchFamily="18" charset="0"/>
              </a:rPr>
              <a:t>وسميت المعادلات الخطية بهذا الاسم: لأن تمثيلها البياني خط </a:t>
            </a:r>
            <a:r>
              <a:rPr lang="ar-EG" altLang="ar-SA" sz="3200" b="1" dirty="0" smtClean="0">
                <a:latin typeface="Times New Roman" pitchFamily="18" charset="0"/>
                <a:cs typeface="Times New Roman" pitchFamily="18" charset="0"/>
              </a:rPr>
              <a:t>مستقيم.</a:t>
            </a:r>
            <a:endParaRPr lang="en-US" altLang="ar-SA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/>
    <p:sndAc>
      <p:stSnd>
        <p:snd r:embed="rId2" name="0008 - نملة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305 - whish sou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1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77169">
            <a:off x="877888" y="896938"/>
            <a:ext cx="7331075" cy="506412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1979613" y="2176463"/>
            <a:ext cx="5335587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rtl="1" eaLnBrk="1" hangingPunct="1"/>
            <a:r>
              <a:rPr lang="ar-EG" altLang="ar-SA" sz="40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كتابة معادلات لحل المسائل: </a:t>
            </a:r>
            <a:r>
              <a:rPr lang="ar-EG" altLang="ar-SA" sz="4000" b="1">
                <a:latin typeface="Times New Roman" pitchFamily="18" charset="0"/>
                <a:cs typeface="Times New Roman" pitchFamily="18" charset="0"/>
              </a:rPr>
              <a:t>يمكن تمثيل كثير من المواقف الحياتية باستعمال معادلة خطية.</a:t>
            </a:r>
            <a:endParaRPr lang="en-US" altLang="ar-SA" sz="40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/>
    <p:sndAc>
      <p:stSnd>
        <p:snd r:embed="rId2" name="0008 - نملة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247 - bwoot sou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/>
          <p:cNvPicPr>
            <a:picLocks noChangeAspect="1"/>
          </p:cNvPicPr>
          <p:nvPr/>
        </p:nvPicPr>
        <p:blipFill>
          <a:blip r:embed="rId6" cstate="print">
            <a:lum contrast="64000"/>
          </a:blip>
          <a:srcRect/>
          <a:stretch>
            <a:fillRect/>
          </a:stretch>
        </p:blipFill>
        <p:spPr bwMode="auto">
          <a:xfrm>
            <a:off x="228600" y="2133600"/>
            <a:ext cx="8763000" cy="464820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grpSp>
        <p:nvGrpSpPr>
          <p:cNvPr id="2" name="Group 381"/>
          <p:cNvGrpSpPr>
            <a:grpSpLocks/>
          </p:cNvGrpSpPr>
          <p:nvPr/>
        </p:nvGrpSpPr>
        <p:grpSpPr bwMode="auto">
          <a:xfrm>
            <a:off x="152400" y="76200"/>
            <a:ext cx="7010400" cy="1905000"/>
            <a:chOff x="346" y="336"/>
            <a:chExt cx="4803" cy="3221"/>
          </a:xfrm>
          <a:gradFill flip="none"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circle">
              <a:fillToRect l="100000" b="100000"/>
            </a:path>
            <a:tileRect t="-100000" r="-100000"/>
          </a:gradFill>
        </p:grpSpPr>
        <p:sp>
          <p:nvSpPr>
            <p:cNvPr id="3" name="Freeform 382"/>
            <p:cNvSpPr>
              <a:spLocks/>
            </p:cNvSpPr>
            <p:nvPr/>
          </p:nvSpPr>
          <p:spPr bwMode="auto">
            <a:xfrm>
              <a:off x="346" y="336"/>
              <a:ext cx="3206" cy="3155"/>
            </a:xfrm>
            <a:custGeom>
              <a:avLst/>
              <a:gdLst/>
              <a:ahLst/>
              <a:cxnLst>
                <a:cxn ang="0">
                  <a:pos x="2020" y="3110"/>
                </a:cxn>
                <a:cxn ang="0">
                  <a:pos x="1118" y="2472"/>
                </a:cxn>
                <a:cxn ang="0">
                  <a:pos x="466" y="2411"/>
                </a:cxn>
                <a:cxn ang="0">
                  <a:pos x="466" y="2411"/>
                </a:cxn>
                <a:cxn ang="0">
                  <a:pos x="426" y="1955"/>
                </a:cxn>
                <a:cxn ang="0">
                  <a:pos x="0" y="1707"/>
                </a:cxn>
                <a:cxn ang="0">
                  <a:pos x="466" y="1479"/>
                </a:cxn>
                <a:cxn ang="0">
                  <a:pos x="565" y="1032"/>
                </a:cxn>
                <a:cxn ang="0">
                  <a:pos x="565" y="1022"/>
                </a:cxn>
                <a:cxn ang="0">
                  <a:pos x="565" y="1022"/>
                </a:cxn>
                <a:cxn ang="0">
                  <a:pos x="1616" y="398"/>
                </a:cxn>
                <a:cxn ang="0">
                  <a:pos x="3206" y="0"/>
                </a:cxn>
                <a:cxn ang="0">
                  <a:pos x="2648" y="1013"/>
                </a:cxn>
                <a:cxn ang="0">
                  <a:pos x="1488" y="1122"/>
                </a:cxn>
                <a:cxn ang="0">
                  <a:pos x="2271" y="1984"/>
                </a:cxn>
                <a:cxn ang="0">
                  <a:pos x="2020" y="3110"/>
                </a:cxn>
              </a:cxnLst>
              <a:rect l="0" t="0" r="r" b="b"/>
              <a:pathLst>
                <a:path w="3206" h="3155">
                  <a:moveTo>
                    <a:pt x="2020" y="3110"/>
                  </a:moveTo>
                  <a:cubicBezTo>
                    <a:pt x="1985" y="3155"/>
                    <a:pt x="1558" y="2560"/>
                    <a:pt x="1118" y="2472"/>
                  </a:cubicBezTo>
                  <a:cubicBezTo>
                    <a:pt x="678" y="2384"/>
                    <a:pt x="600" y="2426"/>
                    <a:pt x="466" y="2411"/>
                  </a:cubicBezTo>
                  <a:lnTo>
                    <a:pt x="466" y="2411"/>
                  </a:lnTo>
                  <a:lnTo>
                    <a:pt x="426" y="1955"/>
                  </a:lnTo>
                  <a:lnTo>
                    <a:pt x="0" y="1707"/>
                  </a:lnTo>
                  <a:lnTo>
                    <a:pt x="466" y="1479"/>
                  </a:lnTo>
                  <a:lnTo>
                    <a:pt x="565" y="1032"/>
                  </a:lnTo>
                  <a:lnTo>
                    <a:pt x="565" y="1022"/>
                  </a:lnTo>
                  <a:lnTo>
                    <a:pt x="565" y="1022"/>
                  </a:lnTo>
                  <a:cubicBezTo>
                    <a:pt x="740" y="918"/>
                    <a:pt x="1176" y="568"/>
                    <a:pt x="1616" y="398"/>
                  </a:cubicBezTo>
                  <a:cubicBezTo>
                    <a:pt x="1982" y="248"/>
                    <a:pt x="2879" y="23"/>
                    <a:pt x="3206" y="0"/>
                  </a:cubicBezTo>
                  <a:cubicBezTo>
                    <a:pt x="2923" y="506"/>
                    <a:pt x="2648" y="1013"/>
                    <a:pt x="2648" y="1013"/>
                  </a:cubicBezTo>
                  <a:lnTo>
                    <a:pt x="1488" y="1122"/>
                  </a:lnTo>
                  <a:lnTo>
                    <a:pt x="2271" y="1984"/>
                  </a:lnTo>
                  <a:cubicBezTo>
                    <a:pt x="2360" y="2315"/>
                    <a:pt x="2020" y="3110"/>
                    <a:pt x="2020" y="3110"/>
                  </a:cubicBez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" name="Freeform 383"/>
            <p:cNvSpPr>
              <a:spLocks/>
            </p:cNvSpPr>
            <p:nvPr/>
          </p:nvSpPr>
          <p:spPr bwMode="auto">
            <a:xfrm>
              <a:off x="1827" y="344"/>
              <a:ext cx="3322" cy="3213"/>
            </a:xfrm>
            <a:custGeom>
              <a:avLst/>
              <a:gdLst/>
              <a:ahLst/>
              <a:cxnLst>
                <a:cxn ang="0">
                  <a:pos x="670" y="260"/>
                </a:cxn>
                <a:cxn ang="0">
                  <a:pos x="440" y="214"/>
                </a:cxn>
                <a:cxn ang="0">
                  <a:pos x="348" y="0"/>
                </a:cxn>
                <a:cxn ang="0">
                  <a:pos x="234" y="204"/>
                </a:cxn>
                <a:cxn ang="0">
                  <a:pos x="0" y="226"/>
                </a:cxn>
                <a:cxn ang="0">
                  <a:pos x="160" y="398"/>
                </a:cxn>
                <a:cxn ang="0">
                  <a:pos x="108" y="626"/>
                </a:cxn>
                <a:cxn ang="0">
                  <a:pos x="320" y="528"/>
                </a:cxn>
                <a:cxn ang="0">
                  <a:pos x="522" y="648"/>
                </a:cxn>
                <a:cxn ang="0">
                  <a:pos x="494" y="416"/>
                </a:cxn>
                <a:cxn ang="0">
                  <a:pos x="670" y="260"/>
                </a:cxn>
              </a:cxnLst>
              <a:rect l="0" t="0" r="r" b="b"/>
              <a:pathLst>
                <a:path w="670" h="648">
                  <a:moveTo>
                    <a:pt x="670" y="260"/>
                  </a:moveTo>
                  <a:lnTo>
                    <a:pt x="440" y="214"/>
                  </a:lnTo>
                  <a:lnTo>
                    <a:pt x="348" y="0"/>
                  </a:lnTo>
                  <a:lnTo>
                    <a:pt x="234" y="204"/>
                  </a:lnTo>
                  <a:lnTo>
                    <a:pt x="0" y="226"/>
                  </a:lnTo>
                  <a:lnTo>
                    <a:pt x="160" y="398"/>
                  </a:lnTo>
                  <a:lnTo>
                    <a:pt x="108" y="626"/>
                  </a:lnTo>
                  <a:lnTo>
                    <a:pt x="320" y="528"/>
                  </a:lnTo>
                  <a:lnTo>
                    <a:pt x="522" y="648"/>
                  </a:lnTo>
                  <a:lnTo>
                    <a:pt x="494" y="416"/>
                  </a:lnTo>
                  <a:lnTo>
                    <a:pt x="670" y="260"/>
                  </a:ln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Line 384"/>
            <p:cNvSpPr>
              <a:spLocks noChangeShapeType="1"/>
            </p:cNvSpPr>
            <p:nvPr/>
          </p:nvSpPr>
          <p:spPr bwMode="auto">
            <a:xfrm>
              <a:off x="2994" y="1349"/>
              <a:ext cx="5" cy="4"/>
            </a:xfrm>
            <a:prstGeom prst="line">
              <a:avLst/>
            </a:prstGeom>
            <a:grpFill/>
            <a:ln w="19050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Line 385"/>
            <p:cNvSpPr>
              <a:spLocks noChangeShapeType="1"/>
            </p:cNvSpPr>
            <p:nvPr/>
          </p:nvSpPr>
          <p:spPr bwMode="auto">
            <a:xfrm>
              <a:off x="812" y="1815"/>
              <a:ext cx="5" cy="5"/>
            </a:xfrm>
            <a:prstGeom prst="line">
              <a:avLst/>
            </a:prstGeom>
            <a:grpFill/>
            <a:ln w="19050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Freeform 386"/>
            <p:cNvSpPr>
              <a:spLocks/>
            </p:cNvSpPr>
            <p:nvPr/>
          </p:nvSpPr>
          <p:spPr bwMode="auto">
            <a:xfrm>
              <a:off x="346" y="1458"/>
              <a:ext cx="2271" cy="862"/>
            </a:xfrm>
            <a:custGeom>
              <a:avLst/>
              <a:gdLst/>
              <a:ahLst/>
              <a:cxnLst>
                <a:cxn ang="0">
                  <a:pos x="426" y="842"/>
                </a:cxn>
                <a:cxn ang="0">
                  <a:pos x="426" y="842"/>
                </a:cxn>
                <a:cxn ang="0">
                  <a:pos x="1150" y="743"/>
                </a:cxn>
                <a:cxn ang="0">
                  <a:pos x="2271" y="862"/>
                </a:cxn>
                <a:cxn ang="0">
                  <a:pos x="1488" y="0"/>
                </a:cxn>
                <a:cxn ang="0">
                  <a:pos x="1488" y="0"/>
                </a:cxn>
                <a:cxn ang="0">
                  <a:pos x="622" y="262"/>
                </a:cxn>
                <a:cxn ang="0">
                  <a:pos x="0" y="585"/>
                </a:cxn>
                <a:cxn ang="0">
                  <a:pos x="426" y="842"/>
                </a:cxn>
              </a:cxnLst>
              <a:rect l="0" t="0" r="r" b="b"/>
              <a:pathLst>
                <a:path w="2271" h="862">
                  <a:moveTo>
                    <a:pt x="426" y="842"/>
                  </a:moveTo>
                  <a:lnTo>
                    <a:pt x="426" y="842"/>
                  </a:lnTo>
                  <a:cubicBezTo>
                    <a:pt x="547" y="826"/>
                    <a:pt x="843" y="740"/>
                    <a:pt x="1150" y="743"/>
                  </a:cubicBezTo>
                  <a:cubicBezTo>
                    <a:pt x="1457" y="746"/>
                    <a:pt x="2230" y="838"/>
                    <a:pt x="2271" y="862"/>
                  </a:cubicBezTo>
                  <a:cubicBezTo>
                    <a:pt x="1879" y="431"/>
                    <a:pt x="1488" y="0"/>
                    <a:pt x="1488" y="0"/>
                  </a:cubicBezTo>
                  <a:lnTo>
                    <a:pt x="1488" y="0"/>
                  </a:lnTo>
                  <a:cubicBezTo>
                    <a:pt x="1344" y="44"/>
                    <a:pt x="870" y="165"/>
                    <a:pt x="622" y="262"/>
                  </a:cubicBezTo>
                  <a:cubicBezTo>
                    <a:pt x="374" y="359"/>
                    <a:pt x="14" y="566"/>
                    <a:pt x="0" y="585"/>
                  </a:cubicBezTo>
                  <a:cubicBezTo>
                    <a:pt x="213" y="713"/>
                    <a:pt x="426" y="842"/>
                    <a:pt x="426" y="842"/>
                  </a:cubicBez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3124200" y="533400"/>
            <a:ext cx="32766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rtl="1" eaLnBrk="1" hangingPunct="1"/>
            <a:r>
              <a:rPr lang="ar-EG" altLang="ar-SA" sz="3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مثال </a:t>
            </a:r>
            <a:r>
              <a:rPr lang="en-US" altLang="ar-SA" sz="3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ar-EG" altLang="ar-SA" sz="3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rtl="1" eaLnBrk="1" hangingPunct="1"/>
            <a:r>
              <a:rPr lang="ar-EG" altLang="ar-SA" sz="3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من واقع الحياة</a:t>
            </a:r>
            <a:endParaRPr lang="en-US" altLang="ar-SA" sz="32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3352800" y="2463800"/>
            <a:ext cx="25828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كتابة معادلة خطية</a:t>
            </a:r>
            <a:endParaRPr lang="en-US" altLang="ar-SA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762000" y="3505200"/>
            <a:ext cx="7696200" cy="255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rtl="1" eaLnBrk="1" hangingPunct="1"/>
            <a:r>
              <a:rPr lang="ar-EG" altLang="ar-SA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هواتف: </a:t>
            </a:r>
            <a:r>
              <a:rPr lang="ar-EG" altLang="ar-SA" sz="3200" b="1" dirty="0">
                <a:latin typeface="Times New Roman" pitchFamily="18" charset="0"/>
                <a:cs typeface="Times New Roman" pitchFamily="18" charset="0"/>
              </a:rPr>
              <a:t>يقارن علي بين عرضين مقدمين من شركة </a:t>
            </a:r>
            <a:r>
              <a:rPr lang="ar-EG" altLang="ar-SA" sz="3200" b="1" dirty="0" err="1">
                <a:latin typeface="Times New Roman" pitchFamily="18" charset="0"/>
                <a:cs typeface="Times New Roman" pitchFamily="18" charset="0"/>
              </a:rPr>
              <a:t>اتصالات.</a:t>
            </a:r>
            <a:r>
              <a:rPr lang="ar-EG" altLang="ar-SA" sz="3200" b="1" dirty="0">
                <a:latin typeface="Times New Roman" pitchFamily="18" charset="0"/>
                <a:cs typeface="Times New Roman" pitchFamily="18" charset="0"/>
              </a:rPr>
              <a:t> يدفع بموجب العرض </a:t>
            </a:r>
            <a:r>
              <a:rPr lang="en-US" altLang="ar-SA" sz="3200" b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ar-EG" altLang="ar-SA" sz="3200" b="1" dirty="0">
                <a:latin typeface="Times New Roman" pitchFamily="18" charset="0"/>
                <a:cs typeface="Times New Roman" pitchFamily="18" charset="0"/>
              </a:rPr>
              <a:t> مبلغ </a:t>
            </a:r>
            <a:r>
              <a:rPr lang="en-US" altLang="ar-SA" sz="3200" b="1" dirty="0"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ar-EG" altLang="ar-SA" sz="3200" b="1" dirty="0">
                <a:latin typeface="Times New Roman" pitchFamily="18" charset="0"/>
                <a:cs typeface="Times New Roman" pitchFamily="18" charset="0"/>
              </a:rPr>
              <a:t> ريالاً شهرياً بالإضافة إلى </a:t>
            </a:r>
            <a:r>
              <a:rPr lang="en-US" altLang="ar-SA" sz="3200" b="1" dirty="0">
                <a:latin typeface="Times New Roman" pitchFamily="18" charset="0"/>
                <a:cs typeface="Times New Roman" pitchFamily="18" charset="0"/>
              </a:rPr>
              <a:t>0.35</a:t>
            </a:r>
            <a:r>
              <a:rPr lang="ar-EG" altLang="ar-SA" sz="3200" b="1" dirty="0">
                <a:latin typeface="Times New Roman" pitchFamily="18" charset="0"/>
                <a:cs typeface="Times New Roman" pitchFamily="18" charset="0"/>
              </a:rPr>
              <a:t> ريال عن كل دقيقة </a:t>
            </a:r>
            <a:r>
              <a:rPr lang="ar-EG" altLang="ar-SA" sz="3200" b="1" dirty="0" err="1">
                <a:latin typeface="Times New Roman" pitchFamily="18" charset="0"/>
                <a:cs typeface="Times New Roman" pitchFamily="18" charset="0"/>
              </a:rPr>
              <a:t>اتصال.</a:t>
            </a:r>
            <a:r>
              <a:rPr lang="ar-EG" altLang="ar-SA" sz="3200" b="1" dirty="0">
                <a:latin typeface="Times New Roman" pitchFamily="18" charset="0"/>
                <a:cs typeface="Times New Roman" pitchFamily="18" charset="0"/>
              </a:rPr>
              <a:t> أما العرض </a:t>
            </a:r>
            <a:r>
              <a:rPr lang="en-US" altLang="ar-SA" sz="3200" b="1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ar-EG" altLang="ar-SA" sz="3200" b="1" dirty="0">
                <a:latin typeface="Times New Roman" pitchFamily="18" charset="0"/>
                <a:cs typeface="Times New Roman" pitchFamily="18" charset="0"/>
              </a:rPr>
              <a:t> فتفاصيله موضحة في </a:t>
            </a:r>
            <a:r>
              <a:rPr lang="ar-EG" altLang="ar-SA" sz="3200" b="1" dirty="0" err="1">
                <a:latin typeface="Times New Roman" pitchFamily="18" charset="0"/>
                <a:cs typeface="Times New Roman" pitchFamily="18" charset="0"/>
              </a:rPr>
              <a:t>فقرة </a:t>
            </a:r>
            <a:r>
              <a:rPr lang="ar-EG" altLang="ar-SA" sz="3200" b="1" dirty="0">
                <a:latin typeface="Times New Roman" pitchFamily="18" charset="0"/>
                <a:cs typeface="Times New Roman" pitchFamily="18" charset="0"/>
              </a:rPr>
              <a:t>"لماذا؟" في بداية </a:t>
            </a:r>
            <a:r>
              <a:rPr lang="ar-EG" altLang="ar-SA" sz="3200" b="1" dirty="0" err="1">
                <a:latin typeface="Times New Roman" pitchFamily="18" charset="0"/>
                <a:cs typeface="Times New Roman" pitchFamily="18" charset="0"/>
              </a:rPr>
              <a:t>الدرس.</a:t>
            </a:r>
            <a:r>
              <a:rPr lang="ar-EG" altLang="ar-SA" sz="3200" b="1" dirty="0">
                <a:latin typeface="Times New Roman" pitchFamily="18" charset="0"/>
                <a:cs typeface="Times New Roman" pitchFamily="18" charset="0"/>
              </a:rPr>
              <a:t> أي العرضين أفضل لعلي؟</a:t>
            </a:r>
            <a:endParaRPr lang="en-US" altLang="ar-SA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/>
    <p:sndAc>
      <p:stSnd>
        <p:snd r:embed="rId2" name="0008 - نملة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34000" y="381000"/>
            <a:ext cx="2209800" cy="16002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962400" y="2133600"/>
            <a:ext cx="5181600" cy="46482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5884863" y="906463"/>
            <a:ext cx="1201737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4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لماذا؟</a:t>
            </a:r>
            <a:endParaRPr lang="ar-EG" altLang="ar-SA" sz="48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3962400" y="2971800"/>
            <a:ext cx="5105400" cy="354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rtl="1" eaLnBrk="1" hangingPunct="1"/>
            <a:r>
              <a:rPr lang="ar-EG" altLang="ar-SA" sz="3200" b="1">
                <a:latin typeface="Times New Roman" pitchFamily="18" charset="0"/>
                <a:cs typeface="Times New Roman" pitchFamily="18" charset="0"/>
              </a:rPr>
              <a:t>قدمت إحدى شركات الاتصالات عرضاً يدفع بموجبه المشترك </a:t>
            </a:r>
            <a:r>
              <a:rPr lang="en-US" altLang="ar-SA" sz="3200" b="1"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ar-EG" altLang="ar-SA" sz="3200" b="1">
                <a:latin typeface="Times New Roman" pitchFamily="18" charset="0"/>
                <a:cs typeface="Times New Roman" pitchFamily="18" charset="0"/>
              </a:rPr>
              <a:t> ريالاً شهرياً بالإضافة إلى </a:t>
            </a:r>
            <a:r>
              <a:rPr lang="en-US" altLang="ar-SA" sz="3200" b="1">
                <a:latin typeface="Times New Roman" pitchFamily="18" charset="0"/>
                <a:cs typeface="Times New Roman" pitchFamily="18" charset="0"/>
              </a:rPr>
              <a:t>0.30</a:t>
            </a:r>
            <a:r>
              <a:rPr lang="ar-EG" altLang="ar-SA" sz="3200" b="1">
                <a:latin typeface="Times New Roman" pitchFamily="18" charset="0"/>
                <a:cs typeface="Times New Roman" pitchFamily="18" charset="0"/>
              </a:rPr>
              <a:t> ريال عن كل دقيقة اتصال. فإذا رمزنا للتكلفة الشهرية بالرمز </a:t>
            </a:r>
            <a:r>
              <a:rPr lang="en-US" altLang="ar-SA" sz="3200" b="1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ar-EG" altLang="ar-SA" sz="3200" b="1">
                <a:latin typeface="Times New Roman" pitchFamily="18" charset="0"/>
                <a:cs typeface="Times New Roman" pitchFamily="18" charset="0"/>
              </a:rPr>
              <a:t>، ولعدد دقائق الاتصال بالرمز </a:t>
            </a:r>
            <a:r>
              <a:rPr lang="en-US" altLang="ar-SA" sz="3200" b="1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ar-EG" altLang="ar-SA" sz="3200" b="1">
                <a:latin typeface="Times New Roman" pitchFamily="18" charset="0"/>
                <a:cs typeface="Times New Roman" pitchFamily="18" charset="0"/>
              </a:rPr>
              <a:t>، فإن:</a:t>
            </a:r>
          </a:p>
          <a:p>
            <a:pPr algn="ctr" rtl="1" eaLnBrk="1" hangingPunct="1"/>
            <a:r>
              <a:rPr lang="en-US" altLang="ar-SA" sz="3200" b="1">
                <a:latin typeface="Times New Roman" pitchFamily="18" charset="0"/>
                <a:cs typeface="Times New Roman" pitchFamily="18" charset="0"/>
              </a:rPr>
              <a:t>C = 0.3t + 30</a:t>
            </a:r>
            <a:endParaRPr lang="en-US" altLang="ar-SA" sz="32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76200" y="357699"/>
            <a:ext cx="3810000" cy="2918901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wipe/>
    <p:sndAc>
      <p:stSnd>
        <p:snd r:embed="rId2" name="0008 - نملة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227 - thum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169" grpId="0"/>
      <p:bldP spid="7170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3"/>
          <p:cNvPicPr>
            <a:picLocks noChangeAspect="1"/>
          </p:cNvPicPr>
          <p:nvPr/>
        </p:nvPicPr>
        <p:blipFill>
          <a:blip r:embed="rId4" cstate="print">
            <a:lum contrast="64000"/>
          </a:blip>
          <a:srcRect/>
          <a:stretch>
            <a:fillRect/>
          </a:stretch>
        </p:blipFill>
        <p:spPr bwMode="auto">
          <a:xfrm>
            <a:off x="228600" y="2133600"/>
            <a:ext cx="8763000" cy="464820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grpSp>
        <p:nvGrpSpPr>
          <p:cNvPr id="2" name="Group 381"/>
          <p:cNvGrpSpPr>
            <a:grpSpLocks/>
          </p:cNvGrpSpPr>
          <p:nvPr/>
        </p:nvGrpSpPr>
        <p:grpSpPr bwMode="auto">
          <a:xfrm>
            <a:off x="152400" y="76200"/>
            <a:ext cx="7010400" cy="1905000"/>
            <a:chOff x="346" y="336"/>
            <a:chExt cx="4803" cy="3221"/>
          </a:xfrm>
          <a:gradFill flip="none"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circle">
              <a:fillToRect l="100000" b="100000"/>
            </a:path>
            <a:tileRect t="-100000" r="-100000"/>
          </a:gradFill>
        </p:grpSpPr>
        <p:sp>
          <p:nvSpPr>
            <p:cNvPr id="4" name="Freeform 382"/>
            <p:cNvSpPr>
              <a:spLocks/>
            </p:cNvSpPr>
            <p:nvPr/>
          </p:nvSpPr>
          <p:spPr bwMode="auto">
            <a:xfrm>
              <a:off x="346" y="336"/>
              <a:ext cx="3206" cy="3155"/>
            </a:xfrm>
            <a:custGeom>
              <a:avLst/>
              <a:gdLst/>
              <a:ahLst/>
              <a:cxnLst>
                <a:cxn ang="0">
                  <a:pos x="2020" y="3110"/>
                </a:cxn>
                <a:cxn ang="0">
                  <a:pos x="1118" y="2472"/>
                </a:cxn>
                <a:cxn ang="0">
                  <a:pos x="466" y="2411"/>
                </a:cxn>
                <a:cxn ang="0">
                  <a:pos x="466" y="2411"/>
                </a:cxn>
                <a:cxn ang="0">
                  <a:pos x="426" y="1955"/>
                </a:cxn>
                <a:cxn ang="0">
                  <a:pos x="0" y="1707"/>
                </a:cxn>
                <a:cxn ang="0">
                  <a:pos x="466" y="1479"/>
                </a:cxn>
                <a:cxn ang="0">
                  <a:pos x="565" y="1032"/>
                </a:cxn>
                <a:cxn ang="0">
                  <a:pos x="565" y="1022"/>
                </a:cxn>
                <a:cxn ang="0">
                  <a:pos x="565" y="1022"/>
                </a:cxn>
                <a:cxn ang="0">
                  <a:pos x="1616" y="398"/>
                </a:cxn>
                <a:cxn ang="0">
                  <a:pos x="3206" y="0"/>
                </a:cxn>
                <a:cxn ang="0">
                  <a:pos x="2648" y="1013"/>
                </a:cxn>
                <a:cxn ang="0">
                  <a:pos x="1488" y="1122"/>
                </a:cxn>
                <a:cxn ang="0">
                  <a:pos x="2271" y="1984"/>
                </a:cxn>
                <a:cxn ang="0">
                  <a:pos x="2020" y="3110"/>
                </a:cxn>
              </a:cxnLst>
              <a:rect l="0" t="0" r="r" b="b"/>
              <a:pathLst>
                <a:path w="3206" h="3155">
                  <a:moveTo>
                    <a:pt x="2020" y="3110"/>
                  </a:moveTo>
                  <a:cubicBezTo>
                    <a:pt x="1985" y="3155"/>
                    <a:pt x="1558" y="2560"/>
                    <a:pt x="1118" y="2472"/>
                  </a:cubicBezTo>
                  <a:cubicBezTo>
                    <a:pt x="678" y="2384"/>
                    <a:pt x="600" y="2426"/>
                    <a:pt x="466" y="2411"/>
                  </a:cubicBezTo>
                  <a:lnTo>
                    <a:pt x="466" y="2411"/>
                  </a:lnTo>
                  <a:lnTo>
                    <a:pt x="426" y="1955"/>
                  </a:lnTo>
                  <a:lnTo>
                    <a:pt x="0" y="1707"/>
                  </a:lnTo>
                  <a:lnTo>
                    <a:pt x="466" y="1479"/>
                  </a:lnTo>
                  <a:lnTo>
                    <a:pt x="565" y="1032"/>
                  </a:lnTo>
                  <a:lnTo>
                    <a:pt x="565" y="1022"/>
                  </a:lnTo>
                  <a:lnTo>
                    <a:pt x="565" y="1022"/>
                  </a:lnTo>
                  <a:cubicBezTo>
                    <a:pt x="740" y="918"/>
                    <a:pt x="1176" y="568"/>
                    <a:pt x="1616" y="398"/>
                  </a:cubicBezTo>
                  <a:cubicBezTo>
                    <a:pt x="1982" y="248"/>
                    <a:pt x="2879" y="23"/>
                    <a:pt x="3206" y="0"/>
                  </a:cubicBezTo>
                  <a:cubicBezTo>
                    <a:pt x="2923" y="506"/>
                    <a:pt x="2648" y="1013"/>
                    <a:pt x="2648" y="1013"/>
                  </a:cubicBezTo>
                  <a:lnTo>
                    <a:pt x="1488" y="1122"/>
                  </a:lnTo>
                  <a:lnTo>
                    <a:pt x="2271" y="1984"/>
                  </a:lnTo>
                  <a:cubicBezTo>
                    <a:pt x="2360" y="2315"/>
                    <a:pt x="2020" y="3110"/>
                    <a:pt x="2020" y="3110"/>
                  </a:cubicBez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Freeform 383"/>
            <p:cNvSpPr>
              <a:spLocks/>
            </p:cNvSpPr>
            <p:nvPr/>
          </p:nvSpPr>
          <p:spPr bwMode="auto">
            <a:xfrm>
              <a:off x="1827" y="344"/>
              <a:ext cx="3322" cy="3213"/>
            </a:xfrm>
            <a:custGeom>
              <a:avLst/>
              <a:gdLst/>
              <a:ahLst/>
              <a:cxnLst>
                <a:cxn ang="0">
                  <a:pos x="670" y="260"/>
                </a:cxn>
                <a:cxn ang="0">
                  <a:pos x="440" y="214"/>
                </a:cxn>
                <a:cxn ang="0">
                  <a:pos x="348" y="0"/>
                </a:cxn>
                <a:cxn ang="0">
                  <a:pos x="234" y="204"/>
                </a:cxn>
                <a:cxn ang="0">
                  <a:pos x="0" y="226"/>
                </a:cxn>
                <a:cxn ang="0">
                  <a:pos x="160" y="398"/>
                </a:cxn>
                <a:cxn ang="0">
                  <a:pos x="108" y="626"/>
                </a:cxn>
                <a:cxn ang="0">
                  <a:pos x="320" y="528"/>
                </a:cxn>
                <a:cxn ang="0">
                  <a:pos x="522" y="648"/>
                </a:cxn>
                <a:cxn ang="0">
                  <a:pos x="494" y="416"/>
                </a:cxn>
                <a:cxn ang="0">
                  <a:pos x="670" y="260"/>
                </a:cxn>
              </a:cxnLst>
              <a:rect l="0" t="0" r="r" b="b"/>
              <a:pathLst>
                <a:path w="670" h="648">
                  <a:moveTo>
                    <a:pt x="670" y="260"/>
                  </a:moveTo>
                  <a:lnTo>
                    <a:pt x="440" y="214"/>
                  </a:lnTo>
                  <a:lnTo>
                    <a:pt x="348" y="0"/>
                  </a:lnTo>
                  <a:lnTo>
                    <a:pt x="234" y="204"/>
                  </a:lnTo>
                  <a:lnTo>
                    <a:pt x="0" y="226"/>
                  </a:lnTo>
                  <a:lnTo>
                    <a:pt x="160" y="398"/>
                  </a:lnTo>
                  <a:lnTo>
                    <a:pt x="108" y="626"/>
                  </a:lnTo>
                  <a:lnTo>
                    <a:pt x="320" y="528"/>
                  </a:lnTo>
                  <a:lnTo>
                    <a:pt x="522" y="648"/>
                  </a:lnTo>
                  <a:lnTo>
                    <a:pt x="494" y="416"/>
                  </a:lnTo>
                  <a:lnTo>
                    <a:pt x="670" y="260"/>
                  </a:ln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Line 384"/>
            <p:cNvSpPr>
              <a:spLocks noChangeShapeType="1"/>
            </p:cNvSpPr>
            <p:nvPr/>
          </p:nvSpPr>
          <p:spPr bwMode="auto">
            <a:xfrm>
              <a:off x="2994" y="1349"/>
              <a:ext cx="5" cy="4"/>
            </a:xfrm>
            <a:prstGeom prst="line">
              <a:avLst/>
            </a:prstGeom>
            <a:grpFill/>
            <a:ln w="19050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Line 385"/>
            <p:cNvSpPr>
              <a:spLocks noChangeShapeType="1"/>
            </p:cNvSpPr>
            <p:nvPr/>
          </p:nvSpPr>
          <p:spPr bwMode="auto">
            <a:xfrm>
              <a:off x="812" y="1815"/>
              <a:ext cx="5" cy="5"/>
            </a:xfrm>
            <a:prstGeom prst="line">
              <a:avLst/>
            </a:prstGeom>
            <a:grpFill/>
            <a:ln w="19050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Freeform 386"/>
            <p:cNvSpPr>
              <a:spLocks/>
            </p:cNvSpPr>
            <p:nvPr/>
          </p:nvSpPr>
          <p:spPr bwMode="auto">
            <a:xfrm>
              <a:off x="346" y="1458"/>
              <a:ext cx="2271" cy="862"/>
            </a:xfrm>
            <a:custGeom>
              <a:avLst/>
              <a:gdLst/>
              <a:ahLst/>
              <a:cxnLst>
                <a:cxn ang="0">
                  <a:pos x="426" y="842"/>
                </a:cxn>
                <a:cxn ang="0">
                  <a:pos x="426" y="842"/>
                </a:cxn>
                <a:cxn ang="0">
                  <a:pos x="1150" y="743"/>
                </a:cxn>
                <a:cxn ang="0">
                  <a:pos x="2271" y="862"/>
                </a:cxn>
                <a:cxn ang="0">
                  <a:pos x="1488" y="0"/>
                </a:cxn>
                <a:cxn ang="0">
                  <a:pos x="1488" y="0"/>
                </a:cxn>
                <a:cxn ang="0">
                  <a:pos x="622" y="262"/>
                </a:cxn>
                <a:cxn ang="0">
                  <a:pos x="0" y="585"/>
                </a:cxn>
                <a:cxn ang="0">
                  <a:pos x="426" y="842"/>
                </a:cxn>
              </a:cxnLst>
              <a:rect l="0" t="0" r="r" b="b"/>
              <a:pathLst>
                <a:path w="2271" h="862">
                  <a:moveTo>
                    <a:pt x="426" y="842"/>
                  </a:moveTo>
                  <a:lnTo>
                    <a:pt x="426" y="842"/>
                  </a:lnTo>
                  <a:cubicBezTo>
                    <a:pt x="547" y="826"/>
                    <a:pt x="843" y="740"/>
                    <a:pt x="1150" y="743"/>
                  </a:cubicBezTo>
                  <a:cubicBezTo>
                    <a:pt x="1457" y="746"/>
                    <a:pt x="2230" y="838"/>
                    <a:pt x="2271" y="862"/>
                  </a:cubicBezTo>
                  <a:cubicBezTo>
                    <a:pt x="1879" y="431"/>
                    <a:pt x="1488" y="0"/>
                    <a:pt x="1488" y="0"/>
                  </a:cubicBezTo>
                  <a:lnTo>
                    <a:pt x="1488" y="0"/>
                  </a:lnTo>
                  <a:cubicBezTo>
                    <a:pt x="1344" y="44"/>
                    <a:pt x="870" y="165"/>
                    <a:pt x="622" y="262"/>
                  </a:cubicBezTo>
                  <a:cubicBezTo>
                    <a:pt x="374" y="359"/>
                    <a:pt x="14" y="566"/>
                    <a:pt x="0" y="585"/>
                  </a:cubicBezTo>
                  <a:cubicBezTo>
                    <a:pt x="213" y="713"/>
                    <a:pt x="426" y="842"/>
                    <a:pt x="426" y="842"/>
                  </a:cubicBez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4036" name="Rectangle 1"/>
          <p:cNvSpPr>
            <a:spLocks noChangeArrowheads="1"/>
          </p:cNvSpPr>
          <p:nvPr/>
        </p:nvSpPr>
        <p:spPr bwMode="auto">
          <a:xfrm>
            <a:off x="3124200" y="533400"/>
            <a:ext cx="32766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rtl="1" eaLnBrk="1" hangingPunct="1"/>
            <a:r>
              <a:rPr lang="ar-EG" altLang="ar-SA" sz="3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مثال </a:t>
            </a:r>
            <a:r>
              <a:rPr lang="en-US" altLang="ar-SA" sz="3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ar-EG" altLang="ar-SA" sz="3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rtl="1" eaLnBrk="1" hangingPunct="1"/>
            <a:r>
              <a:rPr lang="ar-EG" altLang="ar-SA" sz="3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من واقع الحياة</a:t>
            </a:r>
            <a:endParaRPr lang="en-US" altLang="ar-SA" sz="32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762000" y="3429000"/>
            <a:ext cx="7696200" cy="273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 rtl="1" eaLnBrk="1" hangingPunct="1"/>
            <a:r>
              <a:rPr lang="ar-EG" altLang="ar-SA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افهم: </a:t>
            </a:r>
            <a:r>
              <a:rPr lang="ar-EG" altLang="ar-SA" sz="2800" b="1" dirty="0">
                <a:solidFill>
                  <a:srgbClr val="0033CC"/>
                </a:solidFill>
                <a:cs typeface="Times New Roman" pitchFamily="18" charset="0"/>
              </a:rPr>
              <a:t>العرض </a:t>
            </a:r>
            <a:r>
              <a:rPr lang="en-US" altLang="ar-SA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ar-EG" altLang="ar-SA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ar-EG" altLang="ar-SA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ar-SA" sz="2800" b="1" dirty="0">
                <a:solidFill>
                  <a:srgbClr val="C83264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ar-EG" altLang="ar-SA" sz="2800" b="1" dirty="0">
                <a:solidFill>
                  <a:srgbClr val="C83264"/>
                </a:solidFill>
                <a:latin typeface="Times New Roman" pitchFamily="18" charset="0"/>
                <a:cs typeface="Times New Roman" pitchFamily="18" charset="0"/>
              </a:rPr>
              <a:t> ريالا شهريا زائد </a:t>
            </a:r>
            <a:r>
              <a:rPr lang="en-US" altLang="ar-SA" sz="2800" b="1" dirty="0">
                <a:solidFill>
                  <a:srgbClr val="C83264"/>
                </a:solidFill>
                <a:latin typeface="Times New Roman" pitchFamily="18" charset="0"/>
                <a:cs typeface="Times New Roman" pitchFamily="18" charset="0"/>
              </a:rPr>
              <a:t>0.35</a:t>
            </a:r>
            <a:r>
              <a:rPr lang="ar-EG" altLang="ar-SA" sz="2800" b="1" dirty="0">
                <a:solidFill>
                  <a:srgbClr val="C83264"/>
                </a:solidFill>
                <a:latin typeface="Times New Roman" pitchFamily="18" charset="0"/>
                <a:cs typeface="Times New Roman" pitchFamily="18" charset="0"/>
              </a:rPr>
              <a:t> ريال عن كل دقيقة اتصال.</a:t>
            </a:r>
          </a:p>
          <a:p>
            <a:pPr algn="r" rtl="1" eaLnBrk="1" hangingPunct="1"/>
            <a:r>
              <a:rPr lang="ar-EG" altLang="ar-SA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العرض</a:t>
            </a:r>
            <a:r>
              <a:rPr lang="en-US" altLang="ar-SA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ar-EG" altLang="ar-SA" sz="28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ar-EG" altLang="ar-SA" sz="28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ar-SA" sz="2800" b="1" dirty="0">
                <a:solidFill>
                  <a:srgbClr val="C83264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ar-EG" altLang="ar-SA" sz="2800" b="1" dirty="0">
                <a:solidFill>
                  <a:srgbClr val="C83264"/>
                </a:solidFill>
                <a:latin typeface="Times New Roman" pitchFamily="18" charset="0"/>
                <a:cs typeface="Times New Roman" pitchFamily="18" charset="0"/>
              </a:rPr>
              <a:t> ريالاً شهريا زائد </a:t>
            </a:r>
            <a:r>
              <a:rPr lang="en-US" altLang="ar-SA" sz="2800" b="1" dirty="0" smtClean="0">
                <a:solidFill>
                  <a:srgbClr val="C83264"/>
                </a:solidFill>
                <a:latin typeface="Times New Roman" pitchFamily="18" charset="0"/>
                <a:cs typeface="Times New Roman" pitchFamily="18" charset="0"/>
              </a:rPr>
              <a:t>0.30</a:t>
            </a:r>
            <a:r>
              <a:rPr lang="ar-EG" altLang="ar-SA" sz="2800" b="1" dirty="0" smtClean="0">
                <a:solidFill>
                  <a:srgbClr val="C8326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EG" altLang="ar-SA" sz="2800" b="1" dirty="0">
                <a:solidFill>
                  <a:srgbClr val="C83264"/>
                </a:solidFill>
                <a:latin typeface="Times New Roman" pitchFamily="18" charset="0"/>
                <a:cs typeface="Times New Roman" pitchFamily="18" charset="0"/>
              </a:rPr>
              <a:t>ريال عن كل دقيقة اتصال.</a:t>
            </a:r>
          </a:p>
          <a:p>
            <a:pPr algn="r" rtl="1" eaLnBrk="1" hangingPunct="1"/>
            <a:r>
              <a:rPr lang="ar-EG" altLang="ar-SA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قارن بين العرضين </a:t>
            </a:r>
            <a:r>
              <a:rPr lang="ar-EG" altLang="ar-SA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لتحدد </a:t>
            </a:r>
            <a:r>
              <a:rPr lang="ar-EG" altLang="ar-SA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متى تكون التكلفة الشهرية لأحدهما أقل من التكلفة الشهرية للآخر.</a:t>
            </a:r>
            <a:endParaRPr lang="en-US" altLang="ar-SA" sz="28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3352800" y="2463800"/>
            <a:ext cx="25828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كتابة معادلة خطية</a:t>
            </a:r>
            <a:endParaRPr lang="en-US" altLang="ar-SA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/>
    <p:sndAc>
      <p:stSnd>
        <p:snd r:embed="rId2" name="0008 - نملة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068 - arcade game mis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068 - arcade game mis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068 - arcade game mis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3"/>
          <p:cNvPicPr>
            <a:picLocks noChangeAspect="1"/>
          </p:cNvPicPr>
          <p:nvPr/>
        </p:nvPicPr>
        <p:blipFill>
          <a:blip r:embed="rId4" cstate="print">
            <a:lum contrast="64000"/>
          </a:blip>
          <a:srcRect/>
          <a:stretch>
            <a:fillRect/>
          </a:stretch>
        </p:blipFill>
        <p:spPr bwMode="auto">
          <a:xfrm>
            <a:off x="228600" y="2133600"/>
            <a:ext cx="8763000" cy="464820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grpSp>
        <p:nvGrpSpPr>
          <p:cNvPr id="2" name="Group 381"/>
          <p:cNvGrpSpPr>
            <a:grpSpLocks/>
          </p:cNvGrpSpPr>
          <p:nvPr/>
        </p:nvGrpSpPr>
        <p:grpSpPr bwMode="auto">
          <a:xfrm>
            <a:off x="152400" y="76200"/>
            <a:ext cx="7010400" cy="1905000"/>
            <a:chOff x="346" y="336"/>
            <a:chExt cx="4803" cy="3221"/>
          </a:xfrm>
          <a:gradFill flip="none"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circle">
              <a:fillToRect l="100000" b="100000"/>
            </a:path>
            <a:tileRect t="-100000" r="-100000"/>
          </a:gradFill>
        </p:grpSpPr>
        <p:sp>
          <p:nvSpPr>
            <p:cNvPr id="4" name="Freeform 382"/>
            <p:cNvSpPr>
              <a:spLocks/>
            </p:cNvSpPr>
            <p:nvPr/>
          </p:nvSpPr>
          <p:spPr bwMode="auto">
            <a:xfrm>
              <a:off x="346" y="336"/>
              <a:ext cx="3206" cy="3155"/>
            </a:xfrm>
            <a:custGeom>
              <a:avLst/>
              <a:gdLst/>
              <a:ahLst/>
              <a:cxnLst>
                <a:cxn ang="0">
                  <a:pos x="2020" y="3110"/>
                </a:cxn>
                <a:cxn ang="0">
                  <a:pos x="1118" y="2472"/>
                </a:cxn>
                <a:cxn ang="0">
                  <a:pos x="466" y="2411"/>
                </a:cxn>
                <a:cxn ang="0">
                  <a:pos x="466" y="2411"/>
                </a:cxn>
                <a:cxn ang="0">
                  <a:pos x="426" y="1955"/>
                </a:cxn>
                <a:cxn ang="0">
                  <a:pos x="0" y="1707"/>
                </a:cxn>
                <a:cxn ang="0">
                  <a:pos x="466" y="1479"/>
                </a:cxn>
                <a:cxn ang="0">
                  <a:pos x="565" y="1032"/>
                </a:cxn>
                <a:cxn ang="0">
                  <a:pos x="565" y="1022"/>
                </a:cxn>
                <a:cxn ang="0">
                  <a:pos x="565" y="1022"/>
                </a:cxn>
                <a:cxn ang="0">
                  <a:pos x="1616" y="398"/>
                </a:cxn>
                <a:cxn ang="0">
                  <a:pos x="3206" y="0"/>
                </a:cxn>
                <a:cxn ang="0">
                  <a:pos x="2648" y="1013"/>
                </a:cxn>
                <a:cxn ang="0">
                  <a:pos x="1488" y="1122"/>
                </a:cxn>
                <a:cxn ang="0">
                  <a:pos x="2271" y="1984"/>
                </a:cxn>
                <a:cxn ang="0">
                  <a:pos x="2020" y="3110"/>
                </a:cxn>
              </a:cxnLst>
              <a:rect l="0" t="0" r="r" b="b"/>
              <a:pathLst>
                <a:path w="3206" h="3155">
                  <a:moveTo>
                    <a:pt x="2020" y="3110"/>
                  </a:moveTo>
                  <a:cubicBezTo>
                    <a:pt x="1985" y="3155"/>
                    <a:pt x="1558" y="2560"/>
                    <a:pt x="1118" y="2472"/>
                  </a:cubicBezTo>
                  <a:cubicBezTo>
                    <a:pt x="678" y="2384"/>
                    <a:pt x="600" y="2426"/>
                    <a:pt x="466" y="2411"/>
                  </a:cubicBezTo>
                  <a:lnTo>
                    <a:pt x="466" y="2411"/>
                  </a:lnTo>
                  <a:lnTo>
                    <a:pt x="426" y="1955"/>
                  </a:lnTo>
                  <a:lnTo>
                    <a:pt x="0" y="1707"/>
                  </a:lnTo>
                  <a:lnTo>
                    <a:pt x="466" y="1479"/>
                  </a:lnTo>
                  <a:lnTo>
                    <a:pt x="565" y="1032"/>
                  </a:lnTo>
                  <a:lnTo>
                    <a:pt x="565" y="1022"/>
                  </a:lnTo>
                  <a:lnTo>
                    <a:pt x="565" y="1022"/>
                  </a:lnTo>
                  <a:cubicBezTo>
                    <a:pt x="740" y="918"/>
                    <a:pt x="1176" y="568"/>
                    <a:pt x="1616" y="398"/>
                  </a:cubicBezTo>
                  <a:cubicBezTo>
                    <a:pt x="1982" y="248"/>
                    <a:pt x="2879" y="23"/>
                    <a:pt x="3206" y="0"/>
                  </a:cubicBezTo>
                  <a:cubicBezTo>
                    <a:pt x="2923" y="506"/>
                    <a:pt x="2648" y="1013"/>
                    <a:pt x="2648" y="1013"/>
                  </a:cubicBezTo>
                  <a:lnTo>
                    <a:pt x="1488" y="1122"/>
                  </a:lnTo>
                  <a:lnTo>
                    <a:pt x="2271" y="1984"/>
                  </a:lnTo>
                  <a:cubicBezTo>
                    <a:pt x="2360" y="2315"/>
                    <a:pt x="2020" y="3110"/>
                    <a:pt x="2020" y="3110"/>
                  </a:cubicBez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Freeform 383"/>
            <p:cNvSpPr>
              <a:spLocks/>
            </p:cNvSpPr>
            <p:nvPr/>
          </p:nvSpPr>
          <p:spPr bwMode="auto">
            <a:xfrm>
              <a:off x="1827" y="344"/>
              <a:ext cx="3322" cy="3213"/>
            </a:xfrm>
            <a:custGeom>
              <a:avLst/>
              <a:gdLst/>
              <a:ahLst/>
              <a:cxnLst>
                <a:cxn ang="0">
                  <a:pos x="670" y="260"/>
                </a:cxn>
                <a:cxn ang="0">
                  <a:pos x="440" y="214"/>
                </a:cxn>
                <a:cxn ang="0">
                  <a:pos x="348" y="0"/>
                </a:cxn>
                <a:cxn ang="0">
                  <a:pos x="234" y="204"/>
                </a:cxn>
                <a:cxn ang="0">
                  <a:pos x="0" y="226"/>
                </a:cxn>
                <a:cxn ang="0">
                  <a:pos x="160" y="398"/>
                </a:cxn>
                <a:cxn ang="0">
                  <a:pos x="108" y="626"/>
                </a:cxn>
                <a:cxn ang="0">
                  <a:pos x="320" y="528"/>
                </a:cxn>
                <a:cxn ang="0">
                  <a:pos x="522" y="648"/>
                </a:cxn>
                <a:cxn ang="0">
                  <a:pos x="494" y="416"/>
                </a:cxn>
                <a:cxn ang="0">
                  <a:pos x="670" y="260"/>
                </a:cxn>
              </a:cxnLst>
              <a:rect l="0" t="0" r="r" b="b"/>
              <a:pathLst>
                <a:path w="670" h="648">
                  <a:moveTo>
                    <a:pt x="670" y="260"/>
                  </a:moveTo>
                  <a:lnTo>
                    <a:pt x="440" y="214"/>
                  </a:lnTo>
                  <a:lnTo>
                    <a:pt x="348" y="0"/>
                  </a:lnTo>
                  <a:lnTo>
                    <a:pt x="234" y="204"/>
                  </a:lnTo>
                  <a:lnTo>
                    <a:pt x="0" y="226"/>
                  </a:lnTo>
                  <a:lnTo>
                    <a:pt x="160" y="398"/>
                  </a:lnTo>
                  <a:lnTo>
                    <a:pt x="108" y="626"/>
                  </a:lnTo>
                  <a:lnTo>
                    <a:pt x="320" y="528"/>
                  </a:lnTo>
                  <a:lnTo>
                    <a:pt x="522" y="648"/>
                  </a:lnTo>
                  <a:lnTo>
                    <a:pt x="494" y="416"/>
                  </a:lnTo>
                  <a:lnTo>
                    <a:pt x="670" y="260"/>
                  </a:ln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Line 384"/>
            <p:cNvSpPr>
              <a:spLocks noChangeShapeType="1"/>
            </p:cNvSpPr>
            <p:nvPr/>
          </p:nvSpPr>
          <p:spPr bwMode="auto">
            <a:xfrm>
              <a:off x="2994" y="1349"/>
              <a:ext cx="5" cy="4"/>
            </a:xfrm>
            <a:prstGeom prst="line">
              <a:avLst/>
            </a:prstGeom>
            <a:grpFill/>
            <a:ln w="19050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Line 385"/>
            <p:cNvSpPr>
              <a:spLocks noChangeShapeType="1"/>
            </p:cNvSpPr>
            <p:nvPr/>
          </p:nvSpPr>
          <p:spPr bwMode="auto">
            <a:xfrm>
              <a:off x="812" y="1815"/>
              <a:ext cx="5" cy="5"/>
            </a:xfrm>
            <a:prstGeom prst="line">
              <a:avLst/>
            </a:prstGeom>
            <a:grpFill/>
            <a:ln w="19050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Freeform 386"/>
            <p:cNvSpPr>
              <a:spLocks/>
            </p:cNvSpPr>
            <p:nvPr/>
          </p:nvSpPr>
          <p:spPr bwMode="auto">
            <a:xfrm>
              <a:off x="346" y="1458"/>
              <a:ext cx="2271" cy="862"/>
            </a:xfrm>
            <a:custGeom>
              <a:avLst/>
              <a:gdLst/>
              <a:ahLst/>
              <a:cxnLst>
                <a:cxn ang="0">
                  <a:pos x="426" y="842"/>
                </a:cxn>
                <a:cxn ang="0">
                  <a:pos x="426" y="842"/>
                </a:cxn>
                <a:cxn ang="0">
                  <a:pos x="1150" y="743"/>
                </a:cxn>
                <a:cxn ang="0">
                  <a:pos x="2271" y="862"/>
                </a:cxn>
                <a:cxn ang="0">
                  <a:pos x="1488" y="0"/>
                </a:cxn>
                <a:cxn ang="0">
                  <a:pos x="1488" y="0"/>
                </a:cxn>
                <a:cxn ang="0">
                  <a:pos x="622" y="262"/>
                </a:cxn>
                <a:cxn ang="0">
                  <a:pos x="0" y="585"/>
                </a:cxn>
                <a:cxn ang="0">
                  <a:pos x="426" y="842"/>
                </a:cxn>
              </a:cxnLst>
              <a:rect l="0" t="0" r="r" b="b"/>
              <a:pathLst>
                <a:path w="2271" h="862">
                  <a:moveTo>
                    <a:pt x="426" y="842"/>
                  </a:moveTo>
                  <a:lnTo>
                    <a:pt x="426" y="842"/>
                  </a:lnTo>
                  <a:cubicBezTo>
                    <a:pt x="547" y="826"/>
                    <a:pt x="843" y="740"/>
                    <a:pt x="1150" y="743"/>
                  </a:cubicBezTo>
                  <a:cubicBezTo>
                    <a:pt x="1457" y="746"/>
                    <a:pt x="2230" y="838"/>
                    <a:pt x="2271" y="862"/>
                  </a:cubicBezTo>
                  <a:cubicBezTo>
                    <a:pt x="1879" y="431"/>
                    <a:pt x="1488" y="0"/>
                    <a:pt x="1488" y="0"/>
                  </a:cubicBezTo>
                  <a:lnTo>
                    <a:pt x="1488" y="0"/>
                  </a:lnTo>
                  <a:cubicBezTo>
                    <a:pt x="1344" y="44"/>
                    <a:pt x="870" y="165"/>
                    <a:pt x="622" y="262"/>
                  </a:cubicBezTo>
                  <a:cubicBezTo>
                    <a:pt x="374" y="359"/>
                    <a:pt x="14" y="566"/>
                    <a:pt x="0" y="585"/>
                  </a:cubicBezTo>
                  <a:cubicBezTo>
                    <a:pt x="213" y="713"/>
                    <a:pt x="426" y="842"/>
                    <a:pt x="426" y="842"/>
                  </a:cubicBez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6084" name="Rectangle 1"/>
          <p:cNvSpPr>
            <a:spLocks noChangeArrowheads="1"/>
          </p:cNvSpPr>
          <p:nvPr/>
        </p:nvSpPr>
        <p:spPr bwMode="auto">
          <a:xfrm>
            <a:off x="3124200" y="533400"/>
            <a:ext cx="32766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rtl="1" eaLnBrk="1" hangingPunct="1"/>
            <a:r>
              <a:rPr lang="ar-EG" altLang="ar-SA" sz="3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مثال </a:t>
            </a:r>
            <a:r>
              <a:rPr lang="en-US" altLang="ar-SA" sz="3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ar-EG" altLang="ar-SA" sz="3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rtl="1" eaLnBrk="1" hangingPunct="1"/>
            <a:r>
              <a:rPr lang="ar-EG" altLang="ar-SA" sz="3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من واقع الحياة</a:t>
            </a:r>
            <a:endParaRPr lang="en-US" altLang="ar-SA" sz="32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762000" y="4037013"/>
            <a:ext cx="7696200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rtl="1" eaLnBrk="1" hangingPunct="1"/>
            <a:r>
              <a:rPr lang="ar-EG" altLang="ar-SA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خطط: </a:t>
            </a:r>
            <a:r>
              <a:rPr lang="ar-EG" altLang="ar-SA" sz="3600" b="1">
                <a:latin typeface="Times New Roman" pitchFamily="18" charset="0"/>
                <a:cs typeface="Times New Roman" pitchFamily="18" charset="0"/>
              </a:rPr>
              <a:t>اكتب معادلة تمثل التكلفة الشهرية </a:t>
            </a:r>
            <a:r>
              <a:rPr lang="en-US" altLang="ar-SA" sz="3600" b="1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ar-EG" altLang="ar-SA" sz="3600" b="1">
                <a:latin typeface="Times New Roman" pitchFamily="18" charset="0"/>
                <a:cs typeface="Times New Roman" pitchFamily="18" charset="0"/>
              </a:rPr>
              <a:t> لكل من العرضين لعدد </a:t>
            </a:r>
            <a:r>
              <a:rPr lang="en-US" altLang="ar-SA" sz="3600" b="1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ar-EG" altLang="ar-SA" sz="3600" b="1">
                <a:latin typeface="Times New Roman" pitchFamily="18" charset="0"/>
                <a:cs typeface="Times New Roman" pitchFamily="18" charset="0"/>
              </a:rPr>
              <a:t> من دقائق الاتصال، ثم مثل المعادلتين بيانياً وقارن.</a:t>
            </a:r>
            <a:endParaRPr lang="en-US" altLang="ar-SA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3352800" y="2463800"/>
            <a:ext cx="25828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كتابة معادلة خطية</a:t>
            </a:r>
            <a:endParaRPr lang="en-US" altLang="ar-SA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/>
    <p:sndAc>
      <p:stSnd>
        <p:snd r:embed="rId2" name="0008 - نملة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026 - short sharp cymba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3"/>
          <p:cNvPicPr>
            <a:picLocks noChangeAspect="1"/>
          </p:cNvPicPr>
          <p:nvPr/>
        </p:nvPicPr>
        <p:blipFill>
          <a:blip r:embed="rId4" cstate="print">
            <a:lum contrast="64000"/>
          </a:blip>
          <a:srcRect/>
          <a:stretch>
            <a:fillRect/>
          </a:stretch>
        </p:blipFill>
        <p:spPr bwMode="auto">
          <a:xfrm>
            <a:off x="228600" y="2133600"/>
            <a:ext cx="8763000" cy="464820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grpSp>
        <p:nvGrpSpPr>
          <p:cNvPr id="2" name="Group 381"/>
          <p:cNvGrpSpPr>
            <a:grpSpLocks/>
          </p:cNvGrpSpPr>
          <p:nvPr/>
        </p:nvGrpSpPr>
        <p:grpSpPr bwMode="auto">
          <a:xfrm>
            <a:off x="152400" y="76200"/>
            <a:ext cx="7010400" cy="1905000"/>
            <a:chOff x="346" y="336"/>
            <a:chExt cx="4803" cy="3221"/>
          </a:xfrm>
          <a:gradFill flip="none"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circle">
              <a:fillToRect l="100000" b="100000"/>
            </a:path>
            <a:tileRect t="-100000" r="-100000"/>
          </a:gradFill>
        </p:grpSpPr>
        <p:sp>
          <p:nvSpPr>
            <p:cNvPr id="4" name="Freeform 382"/>
            <p:cNvSpPr>
              <a:spLocks/>
            </p:cNvSpPr>
            <p:nvPr/>
          </p:nvSpPr>
          <p:spPr bwMode="auto">
            <a:xfrm>
              <a:off x="346" y="336"/>
              <a:ext cx="3206" cy="3155"/>
            </a:xfrm>
            <a:custGeom>
              <a:avLst/>
              <a:gdLst/>
              <a:ahLst/>
              <a:cxnLst>
                <a:cxn ang="0">
                  <a:pos x="2020" y="3110"/>
                </a:cxn>
                <a:cxn ang="0">
                  <a:pos x="1118" y="2472"/>
                </a:cxn>
                <a:cxn ang="0">
                  <a:pos x="466" y="2411"/>
                </a:cxn>
                <a:cxn ang="0">
                  <a:pos x="466" y="2411"/>
                </a:cxn>
                <a:cxn ang="0">
                  <a:pos x="426" y="1955"/>
                </a:cxn>
                <a:cxn ang="0">
                  <a:pos x="0" y="1707"/>
                </a:cxn>
                <a:cxn ang="0">
                  <a:pos x="466" y="1479"/>
                </a:cxn>
                <a:cxn ang="0">
                  <a:pos x="565" y="1032"/>
                </a:cxn>
                <a:cxn ang="0">
                  <a:pos x="565" y="1022"/>
                </a:cxn>
                <a:cxn ang="0">
                  <a:pos x="565" y="1022"/>
                </a:cxn>
                <a:cxn ang="0">
                  <a:pos x="1616" y="398"/>
                </a:cxn>
                <a:cxn ang="0">
                  <a:pos x="3206" y="0"/>
                </a:cxn>
                <a:cxn ang="0">
                  <a:pos x="2648" y="1013"/>
                </a:cxn>
                <a:cxn ang="0">
                  <a:pos x="1488" y="1122"/>
                </a:cxn>
                <a:cxn ang="0">
                  <a:pos x="2271" y="1984"/>
                </a:cxn>
                <a:cxn ang="0">
                  <a:pos x="2020" y="3110"/>
                </a:cxn>
              </a:cxnLst>
              <a:rect l="0" t="0" r="r" b="b"/>
              <a:pathLst>
                <a:path w="3206" h="3155">
                  <a:moveTo>
                    <a:pt x="2020" y="3110"/>
                  </a:moveTo>
                  <a:cubicBezTo>
                    <a:pt x="1985" y="3155"/>
                    <a:pt x="1558" y="2560"/>
                    <a:pt x="1118" y="2472"/>
                  </a:cubicBezTo>
                  <a:cubicBezTo>
                    <a:pt x="678" y="2384"/>
                    <a:pt x="600" y="2426"/>
                    <a:pt x="466" y="2411"/>
                  </a:cubicBezTo>
                  <a:lnTo>
                    <a:pt x="466" y="2411"/>
                  </a:lnTo>
                  <a:lnTo>
                    <a:pt x="426" y="1955"/>
                  </a:lnTo>
                  <a:lnTo>
                    <a:pt x="0" y="1707"/>
                  </a:lnTo>
                  <a:lnTo>
                    <a:pt x="466" y="1479"/>
                  </a:lnTo>
                  <a:lnTo>
                    <a:pt x="565" y="1032"/>
                  </a:lnTo>
                  <a:lnTo>
                    <a:pt x="565" y="1022"/>
                  </a:lnTo>
                  <a:lnTo>
                    <a:pt x="565" y="1022"/>
                  </a:lnTo>
                  <a:cubicBezTo>
                    <a:pt x="740" y="918"/>
                    <a:pt x="1176" y="568"/>
                    <a:pt x="1616" y="398"/>
                  </a:cubicBezTo>
                  <a:cubicBezTo>
                    <a:pt x="1982" y="248"/>
                    <a:pt x="2879" y="23"/>
                    <a:pt x="3206" y="0"/>
                  </a:cubicBezTo>
                  <a:cubicBezTo>
                    <a:pt x="2923" y="506"/>
                    <a:pt x="2648" y="1013"/>
                    <a:pt x="2648" y="1013"/>
                  </a:cubicBezTo>
                  <a:lnTo>
                    <a:pt x="1488" y="1122"/>
                  </a:lnTo>
                  <a:lnTo>
                    <a:pt x="2271" y="1984"/>
                  </a:lnTo>
                  <a:cubicBezTo>
                    <a:pt x="2360" y="2315"/>
                    <a:pt x="2020" y="3110"/>
                    <a:pt x="2020" y="3110"/>
                  </a:cubicBez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Freeform 383"/>
            <p:cNvSpPr>
              <a:spLocks/>
            </p:cNvSpPr>
            <p:nvPr/>
          </p:nvSpPr>
          <p:spPr bwMode="auto">
            <a:xfrm>
              <a:off x="1827" y="344"/>
              <a:ext cx="3322" cy="3213"/>
            </a:xfrm>
            <a:custGeom>
              <a:avLst/>
              <a:gdLst/>
              <a:ahLst/>
              <a:cxnLst>
                <a:cxn ang="0">
                  <a:pos x="670" y="260"/>
                </a:cxn>
                <a:cxn ang="0">
                  <a:pos x="440" y="214"/>
                </a:cxn>
                <a:cxn ang="0">
                  <a:pos x="348" y="0"/>
                </a:cxn>
                <a:cxn ang="0">
                  <a:pos x="234" y="204"/>
                </a:cxn>
                <a:cxn ang="0">
                  <a:pos x="0" y="226"/>
                </a:cxn>
                <a:cxn ang="0">
                  <a:pos x="160" y="398"/>
                </a:cxn>
                <a:cxn ang="0">
                  <a:pos x="108" y="626"/>
                </a:cxn>
                <a:cxn ang="0">
                  <a:pos x="320" y="528"/>
                </a:cxn>
                <a:cxn ang="0">
                  <a:pos x="522" y="648"/>
                </a:cxn>
                <a:cxn ang="0">
                  <a:pos x="494" y="416"/>
                </a:cxn>
                <a:cxn ang="0">
                  <a:pos x="670" y="260"/>
                </a:cxn>
              </a:cxnLst>
              <a:rect l="0" t="0" r="r" b="b"/>
              <a:pathLst>
                <a:path w="670" h="648">
                  <a:moveTo>
                    <a:pt x="670" y="260"/>
                  </a:moveTo>
                  <a:lnTo>
                    <a:pt x="440" y="214"/>
                  </a:lnTo>
                  <a:lnTo>
                    <a:pt x="348" y="0"/>
                  </a:lnTo>
                  <a:lnTo>
                    <a:pt x="234" y="204"/>
                  </a:lnTo>
                  <a:lnTo>
                    <a:pt x="0" y="226"/>
                  </a:lnTo>
                  <a:lnTo>
                    <a:pt x="160" y="398"/>
                  </a:lnTo>
                  <a:lnTo>
                    <a:pt x="108" y="626"/>
                  </a:lnTo>
                  <a:lnTo>
                    <a:pt x="320" y="528"/>
                  </a:lnTo>
                  <a:lnTo>
                    <a:pt x="522" y="648"/>
                  </a:lnTo>
                  <a:lnTo>
                    <a:pt x="494" y="416"/>
                  </a:lnTo>
                  <a:lnTo>
                    <a:pt x="670" y="260"/>
                  </a:ln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Line 384"/>
            <p:cNvSpPr>
              <a:spLocks noChangeShapeType="1"/>
            </p:cNvSpPr>
            <p:nvPr/>
          </p:nvSpPr>
          <p:spPr bwMode="auto">
            <a:xfrm>
              <a:off x="2994" y="1349"/>
              <a:ext cx="5" cy="4"/>
            </a:xfrm>
            <a:prstGeom prst="line">
              <a:avLst/>
            </a:prstGeom>
            <a:grpFill/>
            <a:ln w="19050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Line 385"/>
            <p:cNvSpPr>
              <a:spLocks noChangeShapeType="1"/>
            </p:cNvSpPr>
            <p:nvPr/>
          </p:nvSpPr>
          <p:spPr bwMode="auto">
            <a:xfrm>
              <a:off x="812" y="1815"/>
              <a:ext cx="5" cy="5"/>
            </a:xfrm>
            <a:prstGeom prst="line">
              <a:avLst/>
            </a:prstGeom>
            <a:grpFill/>
            <a:ln w="19050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Freeform 386"/>
            <p:cNvSpPr>
              <a:spLocks/>
            </p:cNvSpPr>
            <p:nvPr/>
          </p:nvSpPr>
          <p:spPr bwMode="auto">
            <a:xfrm>
              <a:off x="346" y="1458"/>
              <a:ext cx="2271" cy="862"/>
            </a:xfrm>
            <a:custGeom>
              <a:avLst/>
              <a:gdLst/>
              <a:ahLst/>
              <a:cxnLst>
                <a:cxn ang="0">
                  <a:pos x="426" y="842"/>
                </a:cxn>
                <a:cxn ang="0">
                  <a:pos x="426" y="842"/>
                </a:cxn>
                <a:cxn ang="0">
                  <a:pos x="1150" y="743"/>
                </a:cxn>
                <a:cxn ang="0">
                  <a:pos x="2271" y="862"/>
                </a:cxn>
                <a:cxn ang="0">
                  <a:pos x="1488" y="0"/>
                </a:cxn>
                <a:cxn ang="0">
                  <a:pos x="1488" y="0"/>
                </a:cxn>
                <a:cxn ang="0">
                  <a:pos x="622" y="262"/>
                </a:cxn>
                <a:cxn ang="0">
                  <a:pos x="0" y="585"/>
                </a:cxn>
                <a:cxn ang="0">
                  <a:pos x="426" y="842"/>
                </a:cxn>
              </a:cxnLst>
              <a:rect l="0" t="0" r="r" b="b"/>
              <a:pathLst>
                <a:path w="2271" h="862">
                  <a:moveTo>
                    <a:pt x="426" y="842"/>
                  </a:moveTo>
                  <a:lnTo>
                    <a:pt x="426" y="842"/>
                  </a:lnTo>
                  <a:cubicBezTo>
                    <a:pt x="547" y="826"/>
                    <a:pt x="843" y="740"/>
                    <a:pt x="1150" y="743"/>
                  </a:cubicBezTo>
                  <a:cubicBezTo>
                    <a:pt x="1457" y="746"/>
                    <a:pt x="2230" y="838"/>
                    <a:pt x="2271" y="862"/>
                  </a:cubicBezTo>
                  <a:cubicBezTo>
                    <a:pt x="1879" y="431"/>
                    <a:pt x="1488" y="0"/>
                    <a:pt x="1488" y="0"/>
                  </a:cubicBezTo>
                  <a:lnTo>
                    <a:pt x="1488" y="0"/>
                  </a:lnTo>
                  <a:cubicBezTo>
                    <a:pt x="1344" y="44"/>
                    <a:pt x="870" y="165"/>
                    <a:pt x="622" y="262"/>
                  </a:cubicBezTo>
                  <a:cubicBezTo>
                    <a:pt x="374" y="359"/>
                    <a:pt x="14" y="566"/>
                    <a:pt x="0" y="585"/>
                  </a:cubicBezTo>
                  <a:cubicBezTo>
                    <a:pt x="213" y="713"/>
                    <a:pt x="426" y="842"/>
                    <a:pt x="426" y="842"/>
                  </a:cubicBez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7108" name="Rectangle 1"/>
          <p:cNvSpPr>
            <a:spLocks noChangeArrowheads="1"/>
          </p:cNvSpPr>
          <p:nvPr/>
        </p:nvSpPr>
        <p:spPr bwMode="auto">
          <a:xfrm>
            <a:off x="3124200" y="533400"/>
            <a:ext cx="32766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rtl="1" eaLnBrk="1" hangingPunct="1"/>
            <a:r>
              <a:rPr lang="ar-EG" altLang="ar-SA" sz="3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مثال </a:t>
            </a:r>
            <a:r>
              <a:rPr lang="en-US" altLang="ar-SA" sz="3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ar-EG" altLang="ar-SA" sz="3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rtl="1" eaLnBrk="1" hangingPunct="1"/>
            <a:r>
              <a:rPr lang="ar-EG" altLang="ar-SA" sz="3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من واقع الحياة</a:t>
            </a:r>
            <a:endParaRPr lang="en-US" altLang="ar-SA" sz="32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1066800" y="3657600"/>
            <a:ext cx="7086600" cy="255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rtl="1" eaLnBrk="1" hangingPunct="1"/>
            <a:r>
              <a:rPr lang="ar-EG" altLang="ar-SA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حل: </a:t>
            </a:r>
            <a:r>
              <a:rPr lang="ar-EG" altLang="ar-SA" sz="3200" b="1">
                <a:latin typeface="Times New Roman" pitchFamily="18" charset="0"/>
                <a:cs typeface="Times New Roman" pitchFamily="18" charset="0"/>
              </a:rPr>
              <a:t>معدلا التزايد أو ميلا التكلفة الشهرية هما </a:t>
            </a:r>
            <a:r>
              <a:rPr lang="en-US" altLang="ar-SA" sz="3200" b="1">
                <a:latin typeface="Times New Roman" pitchFamily="18" charset="0"/>
                <a:cs typeface="Times New Roman" pitchFamily="18" charset="0"/>
              </a:rPr>
              <a:t>0.35</a:t>
            </a:r>
            <a:r>
              <a:rPr lang="ar-EG" altLang="ar-SA" sz="3200" b="1">
                <a:latin typeface="Times New Roman" pitchFamily="18" charset="0"/>
                <a:cs typeface="Times New Roman" pitchFamily="18" charset="0"/>
              </a:rPr>
              <a:t> للعرض </a:t>
            </a:r>
            <a:r>
              <a:rPr lang="en-US" altLang="ar-SA" sz="3200" b="1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ar-EG" altLang="ar-SA" sz="3200" b="1">
                <a:latin typeface="Times New Roman" pitchFamily="18" charset="0"/>
                <a:cs typeface="Times New Roman" pitchFamily="18" charset="0"/>
              </a:rPr>
              <a:t>، و</a:t>
            </a:r>
            <a:r>
              <a:rPr lang="en-US" altLang="ar-SA" sz="3200" b="1">
                <a:latin typeface="Times New Roman" pitchFamily="18" charset="0"/>
                <a:cs typeface="Times New Roman" pitchFamily="18" charset="0"/>
              </a:rPr>
              <a:t>0.30</a:t>
            </a:r>
            <a:r>
              <a:rPr lang="ar-EG" altLang="ar-SA" sz="3200" b="1">
                <a:latin typeface="Times New Roman" pitchFamily="18" charset="0"/>
                <a:cs typeface="Times New Roman" pitchFamily="18" charset="0"/>
              </a:rPr>
              <a:t> للعرض </a:t>
            </a:r>
            <a:r>
              <a:rPr lang="en-US" altLang="ar-SA" sz="3200" b="1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ar-EG" altLang="ar-SA" sz="3200" b="1">
                <a:latin typeface="Times New Roman" pitchFamily="18" charset="0"/>
                <a:cs typeface="Times New Roman" pitchFamily="18" charset="0"/>
              </a:rPr>
              <a:t>. وعندما يكون عدد دقائق الاتصال صفراً، تكون التكلفة الشهرية هي الرسوم فقط؛ لذا فإن مقطع المحور </a:t>
            </a:r>
            <a:r>
              <a:rPr lang="en-US" altLang="ar-SA" sz="3200" b="1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ar-EG" altLang="ar-SA" sz="3200" b="1">
                <a:latin typeface="Times New Roman" pitchFamily="18" charset="0"/>
                <a:cs typeface="Times New Roman" pitchFamily="18" charset="0"/>
              </a:rPr>
              <a:t> هو </a:t>
            </a:r>
            <a:r>
              <a:rPr lang="en-US" altLang="ar-SA" sz="3200" b="1"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ar-EG" altLang="ar-SA" sz="3200" b="1">
                <a:latin typeface="Times New Roman" pitchFamily="18" charset="0"/>
                <a:cs typeface="Times New Roman" pitchFamily="18" charset="0"/>
              </a:rPr>
              <a:t> للعرض </a:t>
            </a:r>
            <a:r>
              <a:rPr lang="en-US" altLang="ar-SA" sz="3200" b="1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ar-EG" altLang="ar-SA" sz="3200" b="1">
                <a:latin typeface="Times New Roman" pitchFamily="18" charset="0"/>
                <a:cs typeface="Times New Roman" pitchFamily="18" charset="0"/>
              </a:rPr>
              <a:t>، و</a:t>
            </a:r>
            <a:r>
              <a:rPr lang="en-US" altLang="ar-SA" sz="3200" b="1"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ar-EG" altLang="ar-SA" sz="3200" b="1">
                <a:latin typeface="Times New Roman" pitchFamily="18" charset="0"/>
                <a:cs typeface="Times New Roman" pitchFamily="18" charset="0"/>
              </a:rPr>
              <a:t> للعرض </a:t>
            </a:r>
            <a:r>
              <a:rPr lang="en-US" altLang="ar-SA" sz="3200" b="1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ar-EG" altLang="ar-SA" sz="3200" b="1">
                <a:latin typeface="Times New Roman" pitchFamily="18" charset="0"/>
                <a:cs typeface="Times New Roman" pitchFamily="18" charset="0"/>
              </a:rPr>
              <a:t>.</a:t>
            </a:r>
            <a:endParaRPr lang="en-US" altLang="ar-SA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3352800" y="2463800"/>
            <a:ext cx="25828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كتابة معادلة خطية</a:t>
            </a:r>
            <a:endParaRPr lang="en-US" altLang="ar-SA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/>
    <p:sndAc>
      <p:stSnd>
        <p:snd r:embed="rId2" name="0008 - نملة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6324600" y="2133600"/>
            <a:ext cx="2667000" cy="2286000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75000"/>
                  <a:tint val="66000"/>
                  <a:satMod val="160000"/>
                </a:schemeClr>
              </a:gs>
              <a:gs pos="50000">
                <a:schemeClr val="bg1">
                  <a:lumMod val="75000"/>
                  <a:tint val="44500"/>
                  <a:satMod val="160000"/>
                </a:schemeClr>
              </a:gs>
              <a:gs pos="100000">
                <a:schemeClr val="bg1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450013" y="2436813"/>
            <a:ext cx="2466975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 eaLnBrk="1" hangingPunct="1"/>
            <a:r>
              <a:rPr lang="ar-EG" altLang="ar-SA" sz="3600" b="1">
                <a:latin typeface="Times New Roman" pitchFamily="18" charset="0"/>
                <a:cs typeface="Times New Roman" pitchFamily="18" charset="0"/>
              </a:rPr>
              <a:t>العرض </a:t>
            </a:r>
            <a:r>
              <a:rPr lang="en-US" altLang="ar-SA" sz="3600" b="1">
                <a:latin typeface="Times New Roman" pitchFamily="18" charset="0"/>
                <a:cs typeface="Times New Roman" pitchFamily="18" charset="0"/>
              </a:rPr>
              <a:t>x</a:t>
            </a:r>
          </a:p>
          <a:p>
            <a:pPr algn="ctr" rtl="1" eaLnBrk="1" hangingPunct="1"/>
            <a:r>
              <a:rPr lang="en-US" altLang="ar-SA" sz="3600" b="1">
                <a:latin typeface="Times New Roman" pitchFamily="18" charset="0"/>
                <a:cs typeface="Times New Roman" pitchFamily="18" charset="0"/>
              </a:rPr>
              <a:t>C=</a:t>
            </a:r>
            <a:r>
              <a:rPr lang="en-US" altLang="ar-SA" sz="3600" b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altLang="ar-SA" sz="3600" b="1">
                <a:latin typeface="Times New Roman" pitchFamily="18" charset="0"/>
                <a:cs typeface="Times New Roman" pitchFamily="18" charset="0"/>
              </a:rPr>
              <a:t>t+</a:t>
            </a:r>
            <a:r>
              <a:rPr lang="en-US" altLang="ar-SA" sz="3600" b="1">
                <a:solidFill>
                  <a:srgbClr val="0099FF"/>
                </a:solidFill>
                <a:latin typeface="Times New Roman" pitchFamily="18" charset="0"/>
                <a:cs typeface="Times New Roman" pitchFamily="18" charset="0"/>
              </a:rPr>
              <a:t>b</a:t>
            </a:r>
          </a:p>
          <a:p>
            <a:pPr algn="ctr" rtl="1" eaLnBrk="1" hangingPunct="1"/>
            <a:r>
              <a:rPr lang="en-US" altLang="ar-SA" sz="3600" b="1">
                <a:latin typeface="Times New Roman" pitchFamily="18" charset="0"/>
                <a:cs typeface="Times New Roman" pitchFamily="18" charset="0"/>
              </a:rPr>
              <a:t>C=</a:t>
            </a:r>
            <a:r>
              <a:rPr lang="en-US" altLang="ar-SA" sz="3600" b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0.35</a:t>
            </a:r>
            <a:r>
              <a:rPr lang="en-US" altLang="ar-SA" sz="3600" b="1">
                <a:latin typeface="Times New Roman" pitchFamily="18" charset="0"/>
                <a:cs typeface="Times New Roman" pitchFamily="18" charset="0"/>
              </a:rPr>
              <a:t>t+</a:t>
            </a:r>
            <a:r>
              <a:rPr lang="en-US" altLang="ar-SA" sz="3600" b="1">
                <a:solidFill>
                  <a:srgbClr val="0099FF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endParaRPr lang="ar-EG" altLang="ar-SA" sz="3600" b="1">
              <a:solidFill>
                <a:srgbClr val="0099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28600" y="2133600"/>
            <a:ext cx="2667000" cy="2286000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75000"/>
                  <a:tint val="66000"/>
                  <a:satMod val="160000"/>
                </a:schemeClr>
              </a:gs>
              <a:gs pos="50000">
                <a:schemeClr val="bg1">
                  <a:lumMod val="75000"/>
                  <a:tint val="44500"/>
                  <a:satMod val="160000"/>
                </a:schemeClr>
              </a:gs>
              <a:gs pos="100000">
                <a:schemeClr val="bg1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82575" y="2436813"/>
            <a:ext cx="2466975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 eaLnBrk="1" hangingPunct="1"/>
            <a:r>
              <a:rPr lang="ar-EG" altLang="ar-SA" sz="3600" b="1">
                <a:latin typeface="Times New Roman" pitchFamily="18" charset="0"/>
                <a:cs typeface="Times New Roman" pitchFamily="18" charset="0"/>
              </a:rPr>
              <a:t>العرض </a:t>
            </a:r>
            <a:r>
              <a:rPr lang="en-US" altLang="ar-SA" sz="3600" b="1">
                <a:latin typeface="Times New Roman" pitchFamily="18" charset="0"/>
                <a:cs typeface="Times New Roman" pitchFamily="18" charset="0"/>
              </a:rPr>
              <a:t>y</a:t>
            </a:r>
          </a:p>
          <a:p>
            <a:pPr algn="ctr" rtl="1" eaLnBrk="1" hangingPunct="1"/>
            <a:r>
              <a:rPr lang="en-US" altLang="ar-SA" sz="3600" b="1">
                <a:latin typeface="Times New Roman" pitchFamily="18" charset="0"/>
                <a:cs typeface="Times New Roman" pitchFamily="18" charset="0"/>
              </a:rPr>
              <a:t>C=</a:t>
            </a:r>
            <a:r>
              <a:rPr lang="en-US" altLang="ar-SA" sz="3600" b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altLang="ar-SA" sz="3600" b="1">
                <a:latin typeface="Times New Roman" pitchFamily="18" charset="0"/>
                <a:cs typeface="Times New Roman" pitchFamily="18" charset="0"/>
              </a:rPr>
              <a:t>t+</a:t>
            </a:r>
            <a:r>
              <a:rPr lang="en-US" altLang="ar-SA" sz="3600" b="1">
                <a:solidFill>
                  <a:srgbClr val="0099FF"/>
                </a:solidFill>
                <a:latin typeface="Times New Roman" pitchFamily="18" charset="0"/>
                <a:cs typeface="Times New Roman" pitchFamily="18" charset="0"/>
              </a:rPr>
              <a:t>b</a:t>
            </a:r>
          </a:p>
          <a:p>
            <a:pPr algn="ctr" rtl="1" eaLnBrk="1" hangingPunct="1"/>
            <a:r>
              <a:rPr lang="en-US" altLang="ar-SA" sz="3600" b="1">
                <a:latin typeface="Times New Roman" pitchFamily="18" charset="0"/>
                <a:cs typeface="Times New Roman" pitchFamily="18" charset="0"/>
              </a:rPr>
              <a:t>C=</a:t>
            </a:r>
            <a:r>
              <a:rPr lang="en-US" altLang="ar-SA" sz="3600" b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0.30</a:t>
            </a:r>
            <a:r>
              <a:rPr lang="en-US" altLang="ar-SA" sz="3600" b="1">
                <a:latin typeface="Times New Roman" pitchFamily="18" charset="0"/>
                <a:cs typeface="Times New Roman" pitchFamily="18" charset="0"/>
              </a:rPr>
              <a:t>t+</a:t>
            </a:r>
            <a:r>
              <a:rPr lang="en-US" altLang="ar-SA" sz="3600" b="1">
                <a:solidFill>
                  <a:srgbClr val="0099FF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endParaRPr lang="ar-EG" altLang="ar-SA" sz="3600" b="1">
              <a:solidFill>
                <a:srgbClr val="0099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974975" y="2590800"/>
            <a:ext cx="3248025" cy="1590675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75000"/>
                  <a:tint val="66000"/>
                  <a:satMod val="160000"/>
                </a:schemeClr>
              </a:gs>
              <a:gs pos="50000">
                <a:schemeClr val="bg1">
                  <a:lumMod val="75000"/>
                  <a:tint val="44500"/>
                  <a:satMod val="160000"/>
                </a:schemeClr>
              </a:gs>
              <a:gs pos="100000">
                <a:schemeClr val="bg1">
                  <a:lumMod val="75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048000" y="2884488"/>
            <a:ext cx="3124200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 eaLnBrk="1" hangingPunct="1"/>
            <a:r>
              <a:rPr lang="ar-EG" altLang="ar-SA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صيغة الميل والمقطع بالتعويض عن </a:t>
            </a:r>
            <a:r>
              <a:rPr lang="en-US" altLang="ar-SA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ar-EG" altLang="ar-SA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و</a:t>
            </a:r>
            <a:r>
              <a:rPr lang="en-US" altLang="ar-SA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ar-EG" altLang="ar-SA" sz="3200" b="1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/>
    <p:sndAc>
      <p:stSnd>
        <p:snd r:embed="rId2" name="0008 - نملة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199 - tap sou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074 - spin sou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  <p:bldP spid="9" grpId="0" animBg="1"/>
      <p:bldP spid="10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685800" y="0"/>
            <a:ext cx="7772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  <p:sndAc>
      <p:stSnd>
        <p:snd r:embed="rId2" name="0008 - نملة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3"/>
          <p:cNvPicPr>
            <a:picLocks noChangeAspect="1"/>
          </p:cNvPicPr>
          <p:nvPr/>
        </p:nvPicPr>
        <p:blipFill>
          <a:blip r:embed="rId4" cstate="print">
            <a:lum contrast="64000"/>
          </a:blip>
          <a:srcRect/>
          <a:stretch>
            <a:fillRect/>
          </a:stretch>
        </p:blipFill>
        <p:spPr bwMode="auto">
          <a:xfrm>
            <a:off x="228600" y="2133600"/>
            <a:ext cx="8763000" cy="464820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grpSp>
        <p:nvGrpSpPr>
          <p:cNvPr id="2" name="Group 381"/>
          <p:cNvGrpSpPr>
            <a:grpSpLocks/>
          </p:cNvGrpSpPr>
          <p:nvPr/>
        </p:nvGrpSpPr>
        <p:grpSpPr bwMode="auto">
          <a:xfrm>
            <a:off x="152400" y="76200"/>
            <a:ext cx="7010400" cy="1905000"/>
            <a:chOff x="346" y="336"/>
            <a:chExt cx="4803" cy="3221"/>
          </a:xfrm>
          <a:gradFill flip="none"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circle">
              <a:fillToRect l="100000" b="100000"/>
            </a:path>
            <a:tileRect t="-100000" r="-100000"/>
          </a:gradFill>
        </p:grpSpPr>
        <p:sp>
          <p:nvSpPr>
            <p:cNvPr id="4" name="Freeform 382"/>
            <p:cNvSpPr>
              <a:spLocks/>
            </p:cNvSpPr>
            <p:nvPr/>
          </p:nvSpPr>
          <p:spPr bwMode="auto">
            <a:xfrm>
              <a:off x="346" y="336"/>
              <a:ext cx="3206" cy="3155"/>
            </a:xfrm>
            <a:custGeom>
              <a:avLst/>
              <a:gdLst/>
              <a:ahLst/>
              <a:cxnLst>
                <a:cxn ang="0">
                  <a:pos x="2020" y="3110"/>
                </a:cxn>
                <a:cxn ang="0">
                  <a:pos x="1118" y="2472"/>
                </a:cxn>
                <a:cxn ang="0">
                  <a:pos x="466" y="2411"/>
                </a:cxn>
                <a:cxn ang="0">
                  <a:pos x="466" y="2411"/>
                </a:cxn>
                <a:cxn ang="0">
                  <a:pos x="426" y="1955"/>
                </a:cxn>
                <a:cxn ang="0">
                  <a:pos x="0" y="1707"/>
                </a:cxn>
                <a:cxn ang="0">
                  <a:pos x="466" y="1479"/>
                </a:cxn>
                <a:cxn ang="0">
                  <a:pos x="565" y="1032"/>
                </a:cxn>
                <a:cxn ang="0">
                  <a:pos x="565" y="1022"/>
                </a:cxn>
                <a:cxn ang="0">
                  <a:pos x="565" y="1022"/>
                </a:cxn>
                <a:cxn ang="0">
                  <a:pos x="1616" y="398"/>
                </a:cxn>
                <a:cxn ang="0">
                  <a:pos x="3206" y="0"/>
                </a:cxn>
                <a:cxn ang="0">
                  <a:pos x="2648" y="1013"/>
                </a:cxn>
                <a:cxn ang="0">
                  <a:pos x="1488" y="1122"/>
                </a:cxn>
                <a:cxn ang="0">
                  <a:pos x="2271" y="1984"/>
                </a:cxn>
                <a:cxn ang="0">
                  <a:pos x="2020" y="3110"/>
                </a:cxn>
              </a:cxnLst>
              <a:rect l="0" t="0" r="r" b="b"/>
              <a:pathLst>
                <a:path w="3206" h="3155">
                  <a:moveTo>
                    <a:pt x="2020" y="3110"/>
                  </a:moveTo>
                  <a:cubicBezTo>
                    <a:pt x="1985" y="3155"/>
                    <a:pt x="1558" y="2560"/>
                    <a:pt x="1118" y="2472"/>
                  </a:cubicBezTo>
                  <a:cubicBezTo>
                    <a:pt x="678" y="2384"/>
                    <a:pt x="600" y="2426"/>
                    <a:pt x="466" y="2411"/>
                  </a:cubicBezTo>
                  <a:lnTo>
                    <a:pt x="466" y="2411"/>
                  </a:lnTo>
                  <a:lnTo>
                    <a:pt x="426" y="1955"/>
                  </a:lnTo>
                  <a:lnTo>
                    <a:pt x="0" y="1707"/>
                  </a:lnTo>
                  <a:lnTo>
                    <a:pt x="466" y="1479"/>
                  </a:lnTo>
                  <a:lnTo>
                    <a:pt x="565" y="1032"/>
                  </a:lnTo>
                  <a:lnTo>
                    <a:pt x="565" y="1022"/>
                  </a:lnTo>
                  <a:lnTo>
                    <a:pt x="565" y="1022"/>
                  </a:lnTo>
                  <a:cubicBezTo>
                    <a:pt x="740" y="918"/>
                    <a:pt x="1176" y="568"/>
                    <a:pt x="1616" y="398"/>
                  </a:cubicBezTo>
                  <a:cubicBezTo>
                    <a:pt x="1982" y="248"/>
                    <a:pt x="2879" y="23"/>
                    <a:pt x="3206" y="0"/>
                  </a:cubicBezTo>
                  <a:cubicBezTo>
                    <a:pt x="2923" y="506"/>
                    <a:pt x="2648" y="1013"/>
                    <a:pt x="2648" y="1013"/>
                  </a:cubicBezTo>
                  <a:lnTo>
                    <a:pt x="1488" y="1122"/>
                  </a:lnTo>
                  <a:lnTo>
                    <a:pt x="2271" y="1984"/>
                  </a:lnTo>
                  <a:cubicBezTo>
                    <a:pt x="2360" y="2315"/>
                    <a:pt x="2020" y="3110"/>
                    <a:pt x="2020" y="3110"/>
                  </a:cubicBez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Freeform 383"/>
            <p:cNvSpPr>
              <a:spLocks/>
            </p:cNvSpPr>
            <p:nvPr/>
          </p:nvSpPr>
          <p:spPr bwMode="auto">
            <a:xfrm>
              <a:off x="1827" y="344"/>
              <a:ext cx="3322" cy="3213"/>
            </a:xfrm>
            <a:custGeom>
              <a:avLst/>
              <a:gdLst/>
              <a:ahLst/>
              <a:cxnLst>
                <a:cxn ang="0">
                  <a:pos x="670" y="260"/>
                </a:cxn>
                <a:cxn ang="0">
                  <a:pos x="440" y="214"/>
                </a:cxn>
                <a:cxn ang="0">
                  <a:pos x="348" y="0"/>
                </a:cxn>
                <a:cxn ang="0">
                  <a:pos x="234" y="204"/>
                </a:cxn>
                <a:cxn ang="0">
                  <a:pos x="0" y="226"/>
                </a:cxn>
                <a:cxn ang="0">
                  <a:pos x="160" y="398"/>
                </a:cxn>
                <a:cxn ang="0">
                  <a:pos x="108" y="626"/>
                </a:cxn>
                <a:cxn ang="0">
                  <a:pos x="320" y="528"/>
                </a:cxn>
                <a:cxn ang="0">
                  <a:pos x="522" y="648"/>
                </a:cxn>
                <a:cxn ang="0">
                  <a:pos x="494" y="416"/>
                </a:cxn>
                <a:cxn ang="0">
                  <a:pos x="670" y="260"/>
                </a:cxn>
              </a:cxnLst>
              <a:rect l="0" t="0" r="r" b="b"/>
              <a:pathLst>
                <a:path w="670" h="648">
                  <a:moveTo>
                    <a:pt x="670" y="260"/>
                  </a:moveTo>
                  <a:lnTo>
                    <a:pt x="440" y="214"/>
                  </a:lnTo>
                  <a:lnTo>
                    <a:pt x="348" y="0"/>
                  </a:lnTo>
                  <a:lnTo>
                    <a:pt x="234" y="204"/>
                  </a:lnTo>
                  <a:lnTo>
                    <a:pt x="0" y="226"/>
                  </a:lnTo>
                  <a:lnTo>
                    <a:pt x="160" y="398"/>
                  </a:lnTo>
                  <a:lnTo>
                    <a:pt x="108" y="626"/>
                  </a:lnTo>
                  <a:lnTo>
                    <a:pt x="320" y="528"/>
                  </a:lnTo>
                  <a:lnTo>
                    <a:pt x="522" y="648"/>
                  </a:lnTo>
                  <a:lnTo>
                    <a:pt x="494" y="416"/>
                  </a:lnTo>
                  <a:lnTo>
                    <a:pt x="670" y="260"/>
                  </a:ln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Line 384"/>
            <p:cNvSpPr>
              <a:spLocks noChangeShapeType="1"/>
            </p:cNvSpPr>
            <p:nvPr/>
          </p:nvSpPr>
          <p:spPr bwMode="auto">
            <a:xfrm>
              <a:off x="2994" y="1349"/>
              <a:ext cx="5" cy="4"/>
            </a:xfrm>
            <a:prstGeom prst="line">
              <a:avLst/>
            </a:prstGeom>
            <a:grpFill/>
            <a:ln w="19050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Line 385"/>
            <p:cNvSpPr>
              <a:spLocks noChangeShapeType="1"/>
            </p:cNvSpPr>
            <p:nvPr/>
          </p:nvSpPr>
          <p:spPr bwMode="auto">
            <a:xfrm>
              <a:off x="812" y="1815"/>
              <a:ext cx="5" cy="5"/>
            </a:xfrm>
            <a:prstGeom prst="line">
              <a:avLst/>
            </a:prstGeom>
            <a:grpFill/>
            <a:ln w="19050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Freeform 386"/>
            <p:cNvSpPr>
              <a:spLocks/>
            </p:cNvSpPr>
            <p:nvPr/>
          </p:nvSpPr>
          <p:spPr bwMode="auto">
            <a:xfrm>
              <a:off x="346" y="1458"/>
              <a:ext cx="2271" cy="862"/>
            </a:xfrm>
            <a:custGeom>
              <a:avLst/>
              <a:gdLst/>
              <a:ahLst/>
              <a:cxnLst>
                <a:cxn ang="0">
                  <a:pos x="426" y="842"/>
                </a:cxn>
                <a:cxn ang="0">
                  <a:pos x="426" y="842"/>
                </a:cxn>
                <a:cxn ang="0">
                  <a:pos x="1150" y="743"/>
                </a:cxn>
                <a:cxn ang="0">
                  <a:pos x="2271" y="862"/>
                </a:cxn>
                <a:cxn ang="0">
                  <a:pos x="1488" y="0"/>
                </a:cxn>
                <a:cxn ang="0">
                  <a:pos x="1488" y="0"/>
                </a:cxn>
                <a:cxn ang="0">
                  <a:pos x="622" y="262"/>
                </a:cxn>
                <a:cxn ang="0">
                  <a:pos x="0" y="585"/>
                </a:cxn>
                <a:cxn ang="0">
                  <a:pos x="426" y="842"/>
                </a:cxn>
              </a:cxnLst>
              <a:rect l="0" t="0" r="r" b="b"/>
              <a:pathLst>
                <a:path w="2271" h="862">
                  <a:moveTo>
                    <a:pt x="426" y="842"/>
                  </a:moveTo>
                  <a:lnTo>
                    <a:pt x="426" y="842"/>
                  </a:lnTo>
                  <a:cubicBezTo>
                    <a:pt x="547" y="826"/>
                    <a:pt x="843" y="740"/>
                    <a:pt x="1150" y="743"/>
                  </a:cubicBezTo>
                  <a:cubicBezTo>
                    <a:pt x="1457" y="746"/>
                    <a:pt x="2230" y="838"/>
                    <a:pt x="2271" y="862"/>
                  </a:cubicBezTo>
                  <a:cubicBezTo>
                    <a:pt x="1879" y="431"/>
                    <a:pt x="1488" y="0"/>
                    <a:pt x="1488" y="0"/>
                  </a:cubicBezTo>
                  <a:lnTo>
                    <a:pt x="1488" y="0"/>
                  </a:lnTo>
                  <a:cubicBezTo>
                    <a:pt x="1344" y="44"/>
                    <a:pt x="870" y="165"/>
                    <a:pt x="622" y="262"/>
                  </a:cubicBezTo>
                  <a:cubicBezTo>
                    <a:pt x="374" y="359"/>
                    <a:pt x="14" y="566"/>
                    <a:pt x="0" y="585"/>
                  </a:cubicBezTo>
                  <a:cubicBezTo>
                    <a:pt x="213" y="713"/>
                    <a:pt x="426" y="842"/>
                    <a:pt x="426" y="842"/>
                  </a:cubicBez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0180" name="Rectangle 1"/>
          <p:cNvSpPr>
            <a:spLocks noChangeArrowheads="1"/>
          </p:cNvSpPr>
          <p:nvPr/>
        </p:nvSpPr>
        <p:spPr bwMode="auto">
          <a:xfrm>
            <a:off x="3124200" y="533400"/>
            <a:ext cx="32766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rtl="1" eaLnBrk="1" hangingPunct="1"/>
            <a:r>
              <a:rPr lang="ar-EG" altLang="ar-SA" sz="3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مثال </a:t>
            </a:r>
            <a:r>
              <a:rPr lang="en-US" altLang="ar-SA" sz="3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ar-EG" altLang="ar-SA" sz="3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rtl="1" eaLnBrk="1" hangingPunct="1"/>
            <a:r>
              <a:rPr lang="ar-EG" altLang="ar-SA" sz="3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من واقع الحياة</a:t>
            </a:r>
            <a:endParaRPr lang="en-US" altLang="ar-SA" sz="32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838200" y="3881438"/>
            <a:ext cx="7467600" cy="206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rtl="1" eaLnBrk="1" hangingPunct="1"/>
            <a:r>
              <a:rPr lang="ar-EG" altLang="ar-SA" sz="3200" b="1">
                <a:latin typeface="Times New Roman" pitchFamily="18" charset="0"/>
                <a:cs typeface="Times New Roman" pitchFamily="18" charset="0"/>
              </a:rPr>
              <a:t>ويظهر أيضاً من التمثيل البياني أنه إذا كان عدد دقائق الاتصال أقل من </a:t>
            </a:r>
            <a:r>
              <a:rPr lang="en-US" altLang="ar-SA" sz="3200" b="1">
                <a:latin typeface="Times New Roman" pitchFamily="18" charset="0"/>
                <a:cs typeface="Times New Roman" pitchFamily="18" charset="0"/>
              </a:rPr>
              <a:t>200</a:t>
            </a:r>
            <a:r>
              <a:rPr lang="ar-EG" altLang="ar-SA" sz="3200" b="1">
                <a:latin typeface="Times New Roman" pitchFamily="18" charset="0"/>
                <a:cs typeface="Times New Roman" pitchFamily="18" charset="0"/>
              </a:rPr>
              <a:t> دقيقة في الشهر، فإن تكلفة العرض </a:t>
            </a:r>
            <a:r>
              <a:rPr lang="en-US" altLang="ar-SA" sz="3200" b="1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ar-EG" altLang="ar-SA" sz="3200" b="1">
                <a:latin typeface="Times New Roman" pitchFamily="18" charset="0"/>
                <a:cs typeface="Times New Roman" pitchFamily="18" charset="0"/>
              </a:rPr>
              <a:t> أقل، بينما تكون تكلفة العرض </a:t>
            </a:r>
            <a:r>
              <a:rPr lang="en-US" altLang="ar-SA" sz="3200" b="1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ar-EG" altLang="ar-SA" sz="3200" b="1">
                <a:latin typeface="Times New Roman" pitchFamily="18" charset="0"/>
                <a:cs typeface="Times New Roman" pitchFamily="18" charset="0"/>
              </a:rPr>
              <a:t> أقل إذا كان عدد دقائق الاتصال أكثر من </a:t>
            </a:r>
            <a:r>
              <a:rPr lang="en-US" altLang="ar-SA" sz="3200" b="1">
                <a:latin typeface="Times New Roman" pitchFamily="18" charset="0"/>
                <a:cs typeface="Times New Roman" pitchFamily="18" charset="0"/>
              </a:rPr>
              <a:t>200</a:t>
            </a:r>
            <a:r>
              <a:rPr lang="ar-EG" altLang="ar-SA" sz="3200" b="1">
                <a:latin typeface="Times New Roman" pitchFamily="18" charset="0"/>
                <a:cs typeface="Times New Roman" pitchFamily="18" charset="0"/>
              </a:rPr>
              <a:t> دقيقة في الشهر.</a:t>
            </a:r>
            <a:endParaRPr lang="en-US" altLang="ar-SA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3352800" y="2463800"/>
            <a:ext cx="25828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كتابة معادلة خطية</a:t>
            </a:r>
            <a:endParaRPr lang="en-US" altLang="ar-SA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/>
    <p:sndAc>
      <p:stSnd>
        <p:snd r:embed="rId2" name="0008 - نملة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221 - boo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3"/>
          <p:cNvPicPr>
            <a:picLocks noChangeAspect="1"/>
          </p:cNvPicPr>
          <p:nvPr/>
        </p:nvPicPr>
        <p:blipFill>
          <a:blip r:embed="rId4" cstate="print">
            <a:lum contrast="64000"/>
          </a:blip>
          <a:srcRect/>
          <a:stretch>
            <a:fillRect/>
          </a:stretch>
        </p:blipFill>
        <p:spPr bwMode="auto">
          <a:xfrm>
            <a:off x="228600" y="2133600"/>
            <a:ext cx="8763000" cy="464820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grpSp>
        <p:nvGrpSpPr>
          <p:cNvPr id="2" name="Group 381"/>
          <p:cNvGrpSpPr>
            <a:grpSpLocks/>
          </p:cNvGrpSpPr>
          <p:nvPr/>
        </p:nvGrpSpPr>
        <p:grpSpPr bwMode="auto">
          <a:xfrm>
            <a:off x="152400" y="76200"/>
            <a:ext cx="7010400" cy="1905000"/>
            <a:chOff x="346" y="336"/>
            <a:chExt cx="4803" cy="3221"/>
          </a:xfrm>
          <a:gradFill flip="none"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circle">
              <a:fillToRect l="100000" b="100000"/>
            </a:path>
            <a:tileRect t="-100000" r="-100000"/>
          </a:gradFill>
        </p:grpSpPr>
        <p:sp>
          <p:nvSpPr>
            <p:cNvPr id="5" name="Freeform 382"/>
            <p:cNvSpPr>
              <a:spLocks/>
            </p:cNvSpPr>
            <p:nvPr/>
          </p:nvSpPr>
          <p:spPr bwMode="auto">
            <a:xfrm>
              <a:off x="346" y="336"/>
              <a:ext cx="3206" cy="3155"/>
            </a:xfrm>
            <a:custGeom>
              <a:avLst/>
              <a:gdLst/>
              <a:ahLst/>
              <a:cxnLst>
                <a:cxn ang="0">
                  <a:pos x="2020" y="3110"/>
                </a:cxn>
                <a:cxn ang="0">
                  <a:pos x="1118" y="2472"/>
                </a:cxn>
                <a:cxn ang="0">
                  <a:pos x="466" y="2411"/>
                </a:cxn>
                <a:cxn ang="0">
                  <a:pos x="466" y="2411"/>
                </a:cxn>
                <a:cxn ang="0">
                  <a:pos x="426" y="1955"/>
                </a:cxn>
                <a:cxn ang="0">
                  <a:pos x="0" y="1707"/>
                </a:cxn>
                <a:cxn ang="0">
                  <a:pos x="466" y="1479"/>
                </a:cxn>
                <a:cxn ang="0">
                  <a:pos x="565" y="1032"/>
                </a:cxn>
                <a:cxn ang="0">
                  <a:pos x="565" y="1022"/>
                </a:cxn>
                <a:cxn ang="0">
                  <a:pos x="565" y="1022"/>
                </a:cxn>
                <a:cxn ang="0">
                  <a:pos x="1616" y="398"/>
                </a:cxn>
                <a:cxn ang="0">
                  <a:pos x="3206" y="0"/>
                </a:cxn>
                <a:cxn ang="0">
                  <a:pos x="2648" y="1013"/>
                </a:cxn>
                <a:cxn ang="0">
                  <a:pos x="1488" y="1122"/>
                </a:cxn>
                <a:cxn ang="0">
                  <a:pos x="2271" y="1984"/>
                </a:cxn>
                <a:cxn ang="0">
                  <a:pos x="2020" y="3110"/>
                </a:cxn>
              </a:cxnLst>
              <a:rect l="0" t="0" r="r" b="b"/>
              <a:pathLst>
                <a:path w="3206" h="3155">
                  <a:moveTo>
                    <a:pt x="2020" y="3110"/>
                  </a:moveTo>
                  <a:cubicBezTo>
                    <a:pt x="1985" y="3155"/>
                    <a:pt x="1558" y="2560"/>
                    <a:pt x="1118" y="2472"/>
                  </a:cubicBezTo>
                  <a:cubicBezTo>
                    <a:pt x="678" y="2384"/>
                    <a:pt x="600" y="2426"/>
                    <a:pt x="466" y="2411"/>
                  </a:cubicBezTo>
                  <a:lnTo>
                    <a:pt x="466" y="2411"/>
                  </a:lnTo>
                  <a:lnTo>
                    <a:pt x="426" y="1955"/>
                  </a:lnTo>
                  <a:lnTo>
                    <a:pt x="0" y="1707"/>
                  </a:lnTo>
                  <a:lnTo>
                    <a:pt x="466" y="1479"/>
                  </a:lnTo>
                  <a:lnTo>
                    <a:pt x="565" y="1032"/>
                  </a:lnTo>
                  <a:lnTo>
                    <a:pt x="565" y="1022"/>
                  </a:lnTo>
                  <a:lnTo>
                    <a:pt x="565" y="1022"/>
                  </a:lnTo>
                  <a:cubicBezTo>
                    <a:pt x="740" y="918"/>
                    <a:pt x="1176" y="568"/>
                    <a:pt x="1616" y="398"/>
                  </a:cubicBezTo>
                  <a:cubicBezTo>
                    <a:pt x="1982" y="248"/>
                    <a:pt x="2879" y="23"/>
                    <a:pt x="3206" y="0"/>
                  </a:cubicBezTo>
                  <a:cubicBezTo>
                    <a:pt x="2923" y="506"/>
                    <a:pt x="2648" y="1013"/>
                    <a:pt x="2648" y="1013"/>
                  </a:cubicBezTo>
                  <a:lnTo>
                    <a:pt x="1488" y="1122"/>
                  </a:lnTo>
                  <a:lnTo>
                    <a:pt x="2271" y="1984"/>
                  </a:lnTo>
                  <a:cubicBezTo>
                    <a:pt x="2360" y="2315"/>
                    <a:pt x="2020" y="3110"/>
                    <a:pt x="2020" y="3110"/>
                  </a:cubicBez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Freeform 383"/>
            <p:cNvSpPr>
              <a:spLocks/>
            </p:cNvSpPr>
            <p:nvPr/>
          </p:nvSpPr>
          <p:spPr bwMode="auto">
            <a:xfrm>
              <a:off x="1827" y="344"/>
              <a:ext cx="3322" cy="3213"/>
            </a:xfrm>
            <a:custGeom>
              <a:avLst/>
              <a:gdLst/>
              <a:ahLst/>
              <a:cxnLst>
                <a:cxn ang="0">
                  <a:pos x="670" y="260"/>
                </a:cxn>
                <a:cxn ang="0">
                  <a:pos x="440" y="214"/>
                </a:cxn>
                <a:cxn ang="0">
                  <a:pos x="348" y="0"/>
                </a:cxn>
                <a:cxn ang="0">
                  <a:pos x="234" y="204"/>
                </a:cxn>
                <a:cxn ang="0">
                  <a:pos x="0" y="226"/>
                </a:cxn>
                <a:cxn ang="0">
                  <a:pos x="160" y="398"/>
                </a:cxn>
                <a:cxn ang="0">
                  <a:pos x="108" y="626"/>
                </a:cxn>
                <a:cxn ang="0">
                  <a:pos x="320" y="528"/>
                </a:cxn>
                <a:cxn ang="0">
                  <a:pos x="522" y="648"/>
                </a:cxn>
                <a:cxn ang="0">
                  <a:pos x="494" y="416"/>
                </a:cxn>
                <a:cxn ang="0">
                  <a:pos x="670" y="260"/>
                </a:cxn>
              </a:cxnLst>
              <a:rect l="0" t="0" r="r" b="b"/>
              <a:pathLst>
                <a:path w="670" h="648">
                  <a:moveTo>
                    <a:pt x="670" y="260"/>
                  </a:moveTo>
                  <a:lnTo>
                    <a:pt x="440" y="214"/>
                  </a:lnTo>
                  <a:lnTo>
                    <a:pt x="348" y="0"/>
                  </a:lnTo>
                  <a:lnTo>
                    <a:pt x="234" y="204"/>
                  </a:lnTo>
                  <a:lnTo>
                    <a:pt x="0" y="226"/>
                  </a:lnTo>
                  <a:lnTo>
                    <a:pt x="160" y="398"/>
                  </a:lnTo>
                  <a:lnTo>
                    <a:pt x="108" y="626"/>
                  </a:lnTo>
                  <a:lnTo>
                    <a:pt x="320" y="528"/>
                  </a:lnTo>
                  <a:lnTo>
                    <a:pt x="522" y="648"/>
                  </a:lnTo>
                  <a:lnTo>
                    <a:pt x="494" y="416"/>
                  </a:lnTo>
                  <a:lnTo>
                    <a:pt x="670" y="260"/>
                  </a:ln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Line 384"/>
            <p:cNvSpPr>
              <a:spLocks noChangeShapeType="1"/>
            </p:cNvSpPr>
            <p:nvPr/>
          </p:nvSpPr>
          <p:spPr bwMode="auto">
            <a:xfrm>
              <a:off x="2994" y="1349"/>
              <a:ext cx="5" cy="4"/>
            </a:xfrm>
            <a:prstGeom prst="line">
              <a:avLst/>
            </a:prstGeom>
            <a:grpFill/>
            <a:ln w="19050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Line 385"/>
            <p:cNvSpPr>
              <a:spLocks noChangeShapeType="1"/>
            </p:cNvSpPr>
            <p:nvPr/>
          </p:nvSpPr>
          <p:spPr bwMode="auto">
            <a:xfrm>
              <a:off x="812" y="1815"/>
              <a:ext cx="5" cy="5"/>
            </a:xfrm>
            <a:prstGeom prst="line">
              <a:avLst/>
            </a:prstGeom>
            <a:grpFill/>
            <a:ln w="19050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Freeform 386"/>
            <p:cNvSpPr>
              <a:spLocks/>
            </p:cNvSpPr>
            <p:nvPr/>
          </p:nvSpPr>
          <p:spPr bwMode="auto">
            <a:xfrm>
              <a:off x="346" y="1458"/>
              <a:ext cx="2271" cy="862"/>
            </a:xfrm>
            <a:custGeom>
              <a:avLst/>
              <a:gdLst/>
              <a:ahLst/>
              <a:cxnLst>
                <a:cxn ang="0">
                  <a:pos x="426" y="842"/>
                </a:cxn>
                <a:cxn ang="0">
                  <a:pos x="426" y="842"/>
                </a:cxn>
                <a:cxn ang="0">
                  <a:pos x="1150" y="743"/>
                </a:cxn>
                <a:cxn ang="0">
                  <a:pos x="2271" y="862"/>
                </a:cxn>
                <a:cxn ang="0">
                  <a:pos x="1488" y="0"/>
                </a:cxn>
                <a:cxn ang="0">
                  <a:pos x="1488" y="0"/>
                </a:cxn>
                <a:cxn ang="0">
                  <a:pos x="622" y="262"/>
                </a:cxn>
                <a:cxn ang="0">
                  <a:pos x="0" y="585"/>
                </a:cxn>
                <a:cxn ang="0">
                  <a:pos x="426" y="842"/>
                </a:cxn>
              </a:cxnLst>
              <a:rect l="0" t="0" r="r" b="b"/>
              <a:pathLst>
                <a:path w="2271" h="862">
                  <a:moveTo>
                    <a:pt x="426" y="842"/>
                  </a:moveTo>
                  <a:lnTo>
                    <a:pt x="426" y="842"/>
                  </a:lnTo>
                  <a:cubicBezTo>
                    <a:pt x="547" y="826"/>
                    <a:pt x="843" y="740"/>
                    <a:pt x="1150" y="743"/>
                  </a:cubicBezTo>
                  <a:cubicBezTo>
                    <a:pt x="1457" y="746"/>
                    <a:pt x="2230" y="838"/>
                    <a:pt x="2271" y="862"/>
                  </a:cubicBezTo>
                  <a:cubicBezTo>
                    <a:pt x="1879" y="431"/>
                    <a:pt x="1488" y="0"/>
                    <a:pt x="1488" y="0"/>
                  </a:cubicBezTo>
                  <a:lnTo>
                    <a:pt x="1488" y="0"/>
                  </a:lnTo>
                  <a:cubicBezTo>
                    <a:pt x="1344" y="44"/>
                    <a:pt x="870" y="165"/>
                    <a:pt x="622" y="262"/>
                  </a:cubicBezTo>
                  <a:cubicBezTo>
                    <a:pt x="374" y="359"/>
                    <a:pt x="14" y="566"/>
                    <a:pt x="0" y="585"/>
                  </a:cubicBezTo>
                  <a:cubicBezTo>
                    <a:pt x="213" y="713"/>
                    <a:pt x="426" y="842"/>
                    <a:pt x="426" y="842"/>
                  </a:cubicBez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1204" name="Rectangle 1"/>
          <p:cNvSpPr>
            <a:spLocks noChangeArrowheads="1"/>
          </p:cNvSpPr>
          <p:nvPr/>
        </p:nvSpPr>
        <p:spPr bwMode="auto">
          <a:xfrm>
            <a:off x="3124200" y="533400"/>
            <a:ext cx="32766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rtl="1" eaLnBrk="1" hangingPunct="1"/>
            <a:r>
              <a:rPr lang="ar-EG" altLang="ar-SA" sz="3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مثال </a:t>
            </a:r>
            <a:r>
              <a:rPr lang="en-US" altLang="ar-SA" sz="3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ar-EG" altLang="ar-SA" sz="3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rtl="1" eaLnBrk="1" hangingPunct="1"/>
            <a:r>
              <a:rPr lang="ar-EG" altLang="ar-SA" sz="3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من واقع الحياة</a:t>
            </a:r>
            <a:endParaRPr lang="en-US" altLang="ar-SA" sz="32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1143000" y="3810000"/>
            <a:ext cx="70866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rtl="1" eaLnBrk="1" hangingPunct="1"/>
            <a:r>
              <a:rPr lang="ar-EG" altLang="ar-SA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تحقق: </a:t>
            </a:r>
            <a:r>
              <a:rPr lang="ar-EG" altLang="ar-SA" sz="3600" b="1">
                <a:latin typeface="Times New Roman" pitchFamily="18" charset="0"/>
                <a:cs typeface="Times New Roman" pitchFamily="18" charset="0"/>
              </a:rPr>
              <a:t>تحقق من تقديرك. إذا كان عدد دقائق الاتصال يساوي </a:t>
            </a:r>
            <a:r>
              <a:rPr lang="en-US" altLang="ar-SA" sz="3600" b="1">
                <a:latin typeface="Times New Roman" pitchFamily="18" charset="0"/>
                <a:cs typeface="Times New Roman" pitchFamily="18" charset="0"/>
              </a:rPr>
              <a:t>200</a:t>
            </a:r>
            <a:r>
              <a:rPr lang="ar-EG" altLang="ar-SA" sz="3600" b="1">
                <a:latin typeface="Times New Roman" pitchFamily="18" charset="0"/>
                <a:cs typeface="Times New Roman" pitchFamily="18" charset="0"/>
              </a:rPr>
              <a:t> دقيقة، فإن تكلفة العرض </a:t>
            </a:r>
            <a:r>
              <a:rPr lang="en-US" altLang="ar-SA" sz="3600" b="1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ar-EG" altLang="ar-SA" sz="3600" b="1">
                <a:latin typeface="Times New Roman" pitchFamily="18" charset="0"/>
                <a:cs typeface="Times New Roman" pitchFamily="18" charset="0"/>
              </a:rPr>
              <a:t> هي </a:t>
            </a:r>
            <a:r>
              <a:rPr lang="en-US" altLang="ar-SA" sz="3600" b="1">
                <a:latin typeface="Times New Roman" pitchFamily="18" charset="0"/>
                <a:cs typeface="Times New Roman" pitchFamily="18" charset="0"/>
              </a:rPr>
              <a:t>0.35 (200) + 20 = 90</a:t>
            </a:r>
            <a:r>
              <a:rPr lang="ar-EG" altLang="ar-SA" sz="3600" b="1">
                <a:latin typeface="Times New Roman" pitchFamily="18" charset="0"/>
                <a:cs typeface="Times New Roman" pitchFamily="18" charset="0"/>
              </a:rPr>
              <a:t>، وتكلفة العرض </a:t>
            </a:r>
            <a:r>
              <a:rPr lang="en-US" altLang="ar-SA" sz="3600" b="1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ar-EG" altLang="ar-SA" sz="3600" b="1">
                <a:latin typeface="Times New Roman" pitchFamily="18" charset="0"/>
                <a:cs typeface="Times New Roman" pitchFamily="18" charset="0"/>
              </a:rPr>
              <a:t> هي </a:t>
            </a:r>
            <a:r>
              <a:rPr lang="en-US" altLang="ar-SA" sz="3600" b="1">
                <a:latin typeface="Times New Roman" pitchFamily="18" charset="0"/>
                <a:cs typeface="Times New Roman" pitchFamily="18" charset="0"/>
              </a:rPr>
              <a:t>0.30 (200) + 30 = 90</a:t>
            </a:r>
            <a:r>
              <a:rPr lang="ar-EG" altLang="ar-SA" sz="3600" b="1">
                <a:latin typeface="Times New Roman" pitchFamily="18" charset="0"/>
                <a:cs typeface="Times New Roman" pitchFamily="18" charset="0"/>
              </a:rPr>
              <a:t>.</a:t>
            </a:r>
            <a:endParaRPr lang="en-US" altLang="ar-SA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مربع نص 12"/>
          <p:cNvSpPr txBox="1">
            <a:spLocks noChangeArrowheads="1"/>
          </p:cNvSpPr>
          <p:nvPr/>
        </p:nvSpPr>
        <p:spPr bwMode="auto">
          <a:xfrm>
            <a:off x="381000" y="5334000"/>
            <a:ext cx="129540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 eaLnBrk="1" hangingPunct="1">
              <a:buFont typeface="Wingdings" pitchFamily="2" charset="2"/>
              <a:buChar char="ü"/>
            </a:pPr>
            <a:r>
              <a:rPr lang="ar-EG" altLang="ar-SA" sz="6600">
                <a:solidFill>
                  <a:srgbClr val="C00000"/>
                </a:solidFill>
              </a:rPr>
              <a:t> </a:t>
            </a:r>
            <a:endParaRPr lang="ar-SA" altLang="ar-SA" sz="6600">
              <a:solidFill>
                <a:srgbClr val="C00000"/>
              </a:solidFill>
            </a:endParaRP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3352800" y="2463800"/>
            <a:ext cx="25828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كتابة معادلة خطية</a:t>
            </a:r>
            <a:endParaRPr lang="en-US" altLang="ar-SA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/>
    <p:sndAc>
      <p:stSnd>
        <p:snd r:embed="rId2" name="0008 - نملة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/>
          <p:cNvPicPr>
            <a:picLocks noChangeAspect="1"/>
          </p:cNvPicPr>
          <p:nvPr/>
        </p:nvPicPr>
        <p:blipFill>
          <a:blip r:embed="rId6" cstate="print">
            <a:lum contrast="64000"/>
          </a:blip>
          <a:srcRect/>
          <a:stretch>
            <a:fillRect/>
          </a:stretch>
        </p:blipFill>
        <p:spPr bwMode="auto">
          <a:xfrm>
            <a:off x="228600" y="2133600"/>
            <a:ext cx="8763000" cy="464820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3352800" y="2463800"/>
            <a:ext cx="25828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كتابة معادلة خطية</a:t>
            </a:r>
            <a:endParaRPr lang="en-US" altLang="ar-SA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381"/>
          <p:cNvGrpSpPr>
            <a:grpSpLocks/>
          </p:cNvGrpSpPr>
          <p:nvPr/>
        </p:nvGrpSpPr>
        <p:grpSpPr bwMode="auto">
          <a:xfrm>
            <a:off x="152400" y="76200"/>
            <a:ext cx="7010400" cy="1905000"/>
            <a:chOff x="346" y="336"/>
            <a:chExt cx="4803" cy="3221"/>
          </a:xfrm>
          <a:gradFill flip="none"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circle">
              <a:fillToRect l="100000" b="100000"/>
            </a:path>
            <a:tileRect t="-100000" r="-100000"/>
          </a:gradFill>
        </p:grpSpPr>
        <p:sp>
          <p:nvSpPr>
            <p:cNvPr id="3" name="Freeform 382"/>
            <p:cNvSpPr>
              <a:spLocks/>
            </p:cNvSpPr>
            <p:nvPr/>
          </p:nvSpPr>
          <p:spPr bwMode="auto">
            <a:xfrm>
              <a:off x="346" y="336"/>
              <a:ext cx="3206" cy="3155"/>
            </a:xfrm>
            <a:custGeom>
              <a:avLst/>
              <a:gdLst/>
              <a:ahLst/>
              <a:cxnLst>
                <a:cxn ang="0">
                  <a:pos x="2020" y="3110"/>
                </a:cxn>
                <a:cxn ang="0">
                  <a:pos x="1118" y="2472"/>
                </a:cxn>
                <a:cxn ang="0">
                  <a:pos x="466" y="2411"/>
                </a:cxn>
                <a:cxn ang="0">
                  <a:pos x="466" y="2411"/>
                </a:cxn>
                <a:cxn ang="0">
                  <a:pos x="426" y="1955"/>
                </a:cxn>
                <a:cxn ang="0">
                  <a:pos x="0" y="1707"/>
                </a:cxn>
                <a:cxn ang="0">
                  <a:pos x="466" y="1479"/>
                </a:cxn>
                <a:cxn ang="0">
                  <a:pos x="565" y="1032"/>
                </a:cxn>
                <a:cxn ang="0">
                  <a:pos x="565" y="1022"/>
                </a:cxn>
                <a:cxn ang="0">
                  <a:pos x="565" y="1022"/>
                </a:cxn>
                <a:cxn ang="0">
                  <a:pos x="1616" y="398"/>
                </a:cxn>
                <a:cxn ang="0">
                  <a:pos x="3206" y="0"/>
                </a:cxn>
                <a:cxn ang="0">
                  <a:pos x="2648" y="1013"/>
                </a:cxn>
                <a:cxn ang="0">
                  <a:pos x="1488" y="1122"/>
                </a:cxn>
                <a:cxn ang="0">
                  <a:pos x="2271" y="1984"/>
                </a:cxn>
                <a:cxn ang="0">
                  <a:pos x="2020" y="3110"/>
                </a:cxn>
              </a:cxnLst>
              <a:rect l="0" t="0" r="r" b="b"/>
              <a:pathLst>
                <a:path w="3206" h="3155">
                  <a:moveTo>
                    <a:pt x="2020" y="3110"/>
                  </a:moveTo>
                  <a:cubicBezTo>
                    <a:pt x="1985" y="3155"/>
                    <a:pt x="1558" y="2560"/>
                    <a:pt x="1118" y="2472"/>
                  </a:cubicBezTo>
                  <a:cubicBezTo>
                    <a:pt x="678" y="2384"/>
                    <a:pt x="600" y="2426"/>
                    <a:pt x="466" y="2411"/>
                  </a:cubicBezTo>
                  <a:lnTo>
                    <a:pt x="466" y="2411"/>
                  </a:lnTo>
                  <a:lnTo>
                    <a:pt x="426" y="1955"/>
                  </a:lnTo>
                  <a:lnTo>
                    <a:pt x="0" y="1707"/>
                  </a:lnTo>
                  <a:lnTo>
                    <a:pt x="466" y="1479"/>
                  </a:lnTo>
                  <a:lnTo>
                    <a:pt x="565" y="1032"/>
                  </a:lnTo>
                  <a:lnTo>
                    <a:pt x="565" y="1022"/>
                  </a:lnTo>
                  <a:lnTo>
                    <a:pt x="565" y="1022"/>
                  </a:lnTo>
                  <a:cubicBezTo>
                    <a:pt x="740" y="918"/>
                    <a:pt x="1176" y="568"/>
                    <a:pt x="1616" y="398"/>
                  </a:cubicBezTo>
                  <a:cubicBezTo>
                    <a:pt x="1982" y="248"/>
                    <a:pt x="2879" y="23"/>
                    <a:pt x="3206" y="0"/>
                  </a:cubicBezTo>
                  <a:cubicBezTo>
                    <a:pt x="2923" y="506"/>
                    <a:pt x="2648" y="1013"/>
                    <a:pt x="2648" y="1013"/>
                  </a:cubicBezTo>
                  <a:lnTo>
                    <a:pt x="1488" y="1122"/>
                  </a:lnTo>
                  <a:lnTo>
                    <a:pt x="2271" y="1984"/>
                  </a:lnTo>
                  <a:cubicBezTo>
                    <a:pt x="2360" y="2315"/>
                    <a:pt x="2020" y="3110"/>
                    <a:pt x="2020" y="3110"/>
                  </a:cubicBez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" name="Freeform 383"/>
            <p:cNvSpPr>
              <a:spLocks/>
            </p:cNvSpPr>
            <p:nvPr/>
          </p:nvSpPr>
          <p:spPr bwMode="auto">
            <a:xfrm>
              <a:off x="1827" y="344"/>
              <a:ext cx="3322" cy="3213"/>
            </a:xfrm>
            <a:custGeom>
              <a:avLst/>
              <a:gdLst/>
              <a:ahLst/>
              <a:cxnLst>
                <a:cxn ang="0">
                  <a:pos x="670" y="260"/>
                </a:cxn>
                <a:cxn ang="0">
                  <a:pos x="440" y="214"/>
                </a:cxn>
                <a:cxn ang="0">
                  <a:pos x="348" y="0"/>
                </a:cxn>
                <a:cxn ang="0">
                  <a:pos x="234" y="204"/>
                </a:cxn>
                <a:cxn ang="0">
                  <a:pos x="0" y="226"/>
                </a:cxn>
                <a:cxn ang="0">
                  <a:pos x="160" y="398"/>
                </a:cxn>
                <a:cxn ang="0">
                  <a:pos x="108" y="626"/>
                </a:cxn>
                <a:cxn ang="0">
                  <a:pos x="320" y="528"/>
                </a:cxn>
                <a:cxn ang="0">
                  <a:pos x="522" y="648"/>
                </a:cxn>
                <a:cxn ang="0">
                  <a:pos x="494" y="416"/>
                </a:cxn>
                <a:cxn ang="0">
                  <a:pos x="670" y="260"/>
                </a:cxn>
              </a:cxnLst>
              <a:rect l="0" t="0" r="r" b="b"/>
              <a:pathLst>
                <a:path w="670" h="648">
                  <a:moveTo>
                    <a:pt x="670" y="260"/>
                  </a:moveTo>
                  <a:lnTo>
                    <a:pt x="440" y="214"/>
                  </a:lnTo>
                  <a:lnTo>
                    <a:pt x="348" y="0"/>
                  </a:lnTo>
                  <a:lnTo>
                    <a:pt x="234" y="204"/>
                  </a:lnTo>
                  <a:lnTo>
                    <a:pt x="0" y="226"/>
                  </a:lnTo>
                  <a:lnTo>
                    <a:pt x="160" y="398"/>
                  </a:lnTo>
                  <a:lnTo>
                    <a:pt x="108" y="626"/>
                  </a:lnTo>
                  <a:lnTo>
                    <a:pt x="320" y="528"/>
                  </a:lnTo>
                  <a:lnTo>
                    <a:pt x="522" y="648"/>
                  </a:lnTo>
                  <a:lnTo>
                    <a:pt x="494" y="416"/>
                  </a:lnTo>
                  <a:lnTo>
                    <a:pt x="670" y="260"/>
                  </a:ln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Line 384"/>
            <p:cNvSpPr>
              <a:spLocks noChangeShapeType="1"/>
            </p:cNvSpPr>
            <p:nvPr/>
          </p:nvSpPr>
          <p:spPr bwMode="auto">
            <a:xfrm>
              <a:off x="2994" y="1349"/>
              <a:ext cx="5" cy="4"/>
            </a:xfrm>
            <a:prstGeom prst="line">
              <a:avLst/>
            </a:prstGeom>
            <a:grpFill/>
            <a:ln w="19050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Line 385"/>
            <p:cNvSpPr>
              <a:spLocks noChangeShapeType="1"/>
            </p:cNvSpPr>
            <p:nvPr/>
          </p:nvSpPr>
          <p:spPr bwMode="auto">
            <a:xfrm>
              <a:off x="812" y="1815"/>
              <a:ext cx="5" cy="5"/>
            </a:xfrm>
            <a:prstGeom prst="line">
              <a:avLst/>
            </a:prstGeom>
            <a:grpFill/>
            <a:ln w="19050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Freeform 386"/>
            <p:cNvSpPr>
              <a:spLocks/>
            </p:cNvSpPr>
            <p:nvPr/>
          </p:nvSpPr>
          <p:spPr bwMode="auto">
            <a:xfrm>
              <a:off x="346" y="1458"/>
              <a:ext cx="2271" cy="862"/>
            </a:xfrm>
            <a:custGeom>
              <a:avLst/>
              <a:gdLst/>
              <a:ahLst/>
              <a:cxnLst>
                <a:cxn ang="0">
                  <a:pos x="426" y="842"/>
                </a:cxn>
                <a:cxn ang="0">
                  <a:pos x="426" y="842"/>
                </a:cxn>
                <a:cxn ang="0">
                  <a:pos x="1150" y="743"/>
                </a:cxn>
                <a:cxn ang="0">
                  <a:pos x="2271" y="862"/>
                </a:cxn>
                <a:cxn ang="0">
                  <a:pos x="1488" y="0"/>
                </a:cxn>
                <a:cxn ang="0">
                  <a:pos x="1488" y="0"/>
                </a:cxn>
                <a:cxn ang="0">
                  <a:pos x="622" y="262"/>
                </a:cxn>
                <a:cxn ang="0">
                  <a:pos x="0" y="585"/>
                </a:cxn>
                <a:cxn ang="0">
                  <a:pos x="426" y="842"/>
                </a:cxn>
              </a:cxnLst>
              <a:rect l="0" t="0" r="r" b="b"/>
              <a:pathLst>
                <a:path w="2271" h="862">
                  <a:moveTo>
                    <a:pt x="426" y="842"/>
                  </a:moveTo>
                  <a:lnTo>
                    <a:pt x="426" y="842"/>
                  </a:lnTo>
                  <a:cubicBezTo>
                    <a:pt x="547" y="826"/>
                    <a:pt x="843" y="740"/>
                    <a:pt x="1150" y="743"/>
                  </a:cubicBezTo>
                  <a:cubicBezTo>
                    <a:pt x="1457" y="746"/>
                    <a:pt x="2230" y="838"/>
                    <a:pt x="2271" y="862"/>
                  </a:cubicBezTo>
                  <a:cubicBezTo>
                    <a:pt x="1879" y="431"/>
                    <a:pt x="1488" y="0"/>
                    <a:pt x="1488" y="0"/>
                  </a:cubicBezTo>
                  <a:lnTo>
                    <a:pt x="1488" y="0"/>
                  </a:lnTo>
                  <a:cubicBezTo>
                    <a:pt x="1344" y="44"/>
                    <a:pt x="870" y="165"/>
                    <a:pt x="622" y="262"/>
                  </a:cubicBezTo>
                  <a:cubicBezTo>
                    <a:pt x="374" y="359"/>
                    <a:pt x="14" y="566"/>
                    <a:pt x="0" y="585"/>
                  </a:cubicBezTo>
                  <a:cubicBezTo>
                    <a:pt x="213" y="713"/>
                    <a:pt x="426" y="842"/>
                    <a:pt x="426" y="842"/>
                  </a:cubicBez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2227" name="Rectangle 1"/>
          <p:cNvSpPr>
            <a:spLocks noChangeArrowheads="1"/>
          </p:cNvSpPr>
          <p:nvPr/>
        </p:nvSpPr>
        <p:spPr bwMode="auto">
          <a:xfrm>
            <a:off x="3124200" y="533400"/>
            <a:ext cx="32766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rtl="1" eaLnBrk="1" hangingPunct="1"/>
            <a:r>
              <a:rPr lang="ar-EG" altLang="ar-SA" sz="3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مثال </a:t>
            </a:r>
            <a:r>
              <a:rPr lang="en-US" altLang="ar-SA" sz="3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ar-EG" altLang="ar-SA" sz="3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rtl="1" eaLnBrk="1" hangingPunct="1"/>
            <a:r>
              <a:rPr lang="ar-EG" altLang="ar-SA" sz="3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من واقع الحياة</a:t>
            </a:r>
            <a:endParaRPr lang="en-US" altLang="ar-SA" sz="32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5181600" y="3124200"/>
            <a:ext cx="32766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rtl="1" eaLnBrk="1" hangingPunct="1"/>
            <a:r>
              <a:rPr lang="ar-EG" altLang="ar-SA" sz="4000" b="1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تحقق من فهمك</a:t>
            </a:r>
            <a:endParaRPr lang="en-US" altLang="ar-SA" sz="4000">
              <a:solidFill>
                <a:srgbClr val="9933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11"/>
          <p:cNvGrpSpPr>
            <a:grpSpLocks/>
          </p:cNvGrpSpPr>
          <p:nvPr/>
        </p:nvGrpSpPr>
        <p:grpSpPr bwMode="auto">
          <a:xfrm>
            <a:off x="762000" y="3811588"/>
            <a:ext cx="7543800" cy="2677656"/>
            <a:chOff x="1143000" y="3811012"/>
            <a:chExt cx="7543800" cy="2678162"/>
          </a:xfrm>
        </p:grpSpPr>
        <p:sp>
          <p:nvSpPr>
            <p:cNvPr id="52232" name="Rectangle 12"/>
            <p:cNvSpPr>
              <a:spLocks noChangeArrowheads="1"/>
            </p:cNvSpPr>
            <p:nvPr/>
          </p:nvSpPr>
          <p:spPr bwMode="auto">
            <a:xfrm>
              <a:off x="1143000" y="3811012"/>
              <a:ext cx="7543800" cy="26781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r" rtl="1" eaLnBrk="1" hangingPunct="1"/>
              <a:r>
                <a:rPr lang="en-US" altLang="ar-SA" sz="2800" b="1" dirty="0">
                  <a:latin typeface="Times New Roman" pitchFamily="18" charset="0"/>
                  <a:cs typeface="Times New Roman" pitchFamily="18" charset="0"/>
                </a:rPr>
                <a:t>6</a:t>
              </a:r>
              <a:r>
                <a:rPr lang="ar-EG" altLang="ar-SA" sz="2800" b="1" dirty="0">
                  <a:latin typeface="Times New Roman" pitchFamily="18" charset="0"/>
                  <a:cs typeface="Times New Roman" pitchFamily="18" charset="0"/>
                </a:rPr>
                <a:t>) وضع نادي عرضين مختلفين لرواده.</a:t>
              </a:r>
            </a:p>
            <a:p>
              <a:pPr algn="r" rtl="1" eaLnBrk="1" hangingPunct="1"/>
              <a:r>
                <a:rPr lang="ar-EG" altLang="ar-SA" sz="2800" b="1" dirty="0">
                  <a:latin typeface="Times New Roman" pitchFamily="18" charset="0"/>
                  <a:cs typeface="Times New Roman" pitchFamily="18" charset="0"/>
                </a:rPr>
                <a:t>العرض </a:t>
              </a:r>
              <a:r>
                <a:rPr lang="en-US" altLang="ar-SA" sz="2800" b="1" dirty="0">
                  <a:latin typeface="Times New Roman" pitchFamily="18" charset="0"/>
                  <a:cs typeface="Times New Roman" pitchFamily="18" charset="0"/>
                </a:rPr>
                <a:t>X</a:t>
              </a:r>
              <a:r>
                <a:rPr lang="ar-EG" altLang="ar-SA" sz="2800" b="1" dirty="0">
                  <a:latin typeface="Times New Roman" pitchFamily="18" charset="0"/>
                  <a:cs typeface="Times New Roman" pitchFamily="18" charset="0"/>
                </a:rPr>
                <a:t> :رسوم اشتراك شهرية مقدارها </a:t>
              </a:r>
              <a:r>
                <a:rPr lang="en-US" altLang="ar-SA" sz="2800" b="1" dirty="0">
                  <a:latin typeface="Times New Roman" pitchFamily="18" charset="0"/>
                  <a:cs typeface="Times New Roman" pitchFamily="18" charset="0"/>
                </a:rPr>
                <a:t>75</a:t>
              </a:r>
              <a:r>
                <a:rPr lang="ar-EG" altLang="ar-SA" sz="2800" b="1" dirty="0">
                  <a:latin typeface="Times New Roman" pitchFamily="18" charset="0"/>
                  <a:cs typeface="Times New Roman" pitchFamily="18" charset="0"/>
                </a:rPr>
                <a:t> ريالاً زائد </a:t>
              </a:r>
              <a:r>
                <a:rPr lang="en-US" altLang="ar-SA" sz="2800" b="1" dirty="0">
                  <a:latin typeface="Times New Roman" pitchFamily="18" charset="0"/>
                  <a:cs typeface="Times New Roman" pitchFamily="18" charset="0"/>
                </a:rPr>
                <a:t>20 </a:t>
              </a:r>
              <a:r>
                <a:rPr lang="ar-EG" altLang="ar-SA" sz="2800" b="1" dirty="0">
                  <a:latin typeface="Times New Roman" pitchFamily="18" charset="0"/>
                  <a:cs typeface="Times New Roman" pitchFamily="18" charset="0"/>
                </a:rPr>
                <a:t>ريالً عن كل زيارة للنادي.</a:t>
              </a:r>
            </a:p>
            <a:p>
              <a:pPr algn="r" rtl="1" eaLnBrk="1" hangingPunct="1"/>
              <a:r>
                <a:rPr lang="ar-EG" altLang="ar-SA" sz="2800" b="1" dirty="0">
                  <a:latin typeface="Times New Roman" pitchFamily="18" charset="0"/>
                  <a:cs typeface="Times New Roman" pitchFamily="18" charset="0"/>
                </a:rPr>
                <a:t>العرض </a:t>
              </a:r>
              <a:r>
                <a:rPr lang="en-US" altLang="ar-SA" sz="2800" b="1" dirty="0"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lang="ar-EG" altLang="ar-SA" sz="28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ar-EG" altLang="ar-SA" sz="2800" b="1" dirty="0" err="1">
                  <a:latin typeface="Times New Roman" pitchFamily="18" charset="0"/>
                  <a:cs typeface="Times New Roman" pitchFamily="18" charset="0"/>
                </a:rPr>
                <a:t>:</a:t>
              </a:r>
              <a:r>
                <a:rPr lang="ar-EG" altLang="ar-SA" sz="28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ar-SA" sz="2800" b="1" dirty="0">
                  <a:latin typeface="Times New Roman" pitchFamily="18" charset="0"/>
                  <a:cs typeface="Times New Roman" pitchFamily="18" charset="0"/>
                </a:rPr>
                <a:t>35</a:t>
              </a:r>
              <a:r>
                <a:rPr lang="ar-EG" altLang="ar-SA" sz="2800" b="1" dirty="0">
                  <a:latin typeface="Times New Roman" pitchFamily="18" charset="0"/>
                  <a:cs typeface="Times New Roman" pitchFamily="18" charset="0"/>
                </a:rPr>
                <a:t> ريالاً، عن كل زيارة للنادي من دون رسوم </a:t>
              </a:r>
              <a:r>
                <a:rPr lang="ar-EG" altLang="ar-SA" sz="2800" b="1" dirty="0" smtClean="0">
                  <a:latin typeface="Times New Roman" pitchFamily="18" charset="0"/>
                  <a:cs typeface="Times New Roman" pitchFamily="18" charset="0"/>
                </a:rPr>
                <a:t>اشتراك.</a:t>
              </a:r>
              <a:endParaRPr lang="ar-EG" altLang="ar-SA" sz="2800" b="1" dirty="0">
                <a:latin typeface="Times New Roman" pitchFamily="18" charset="0"/>
                <a:cs typeface="Times New Roman" pitchFamily="18" charset="0"/>
              </a:endParaRPr>
            </a:p>
            <a:p>
              <a:pPr algn="r" rtl="1" eaLnBrk="1" hangingPunct="1"/>
              <a:r>
                <a:rPr lang="ar-EG" altLang="ar-SA" sz="2800" b="1" dirty="0" smtClean="0">
                  <a:latin typeface="Times New Roman" pitchFamily="18" charset="0"/>
                  <a:cs typeface="Times New Roman" pitchFamily="18" charset="0"/>
                </a:rPr>
                <a:t>فأي </a:t>
              </a:r>
              <a:r>
                <a:rPr lang="ar-EG" altLang="ar-SA" sz="2800" b="1" dirty="0">
                  <a:latin typeface="Times New Roman" pitchFamily="18" charset="0"/>
                  <a:cs typeface="Times New Roman" pitchFamily="18" charset="0"/>
                </a:rPr>
                <a:t>العرضين </a:t>
              </a:r>
              <a:r>
                <a:rPr lang="ar-EG" altLang="ar-SA" sz="2800" b="1" dirty="0" err="1">
                  <a:latin typeface="Times New Roman" pitchFamily="18" charset="0"/>
                  <a:cs typeface="Times New Roman" pitchFamily="18" charset="0"/>
                </a:rPr>
                <a:t>أفضل؟</a:t>
              </a:r>
              <a:r>
                <a:rPr lang="ar-EG" altLang="ar-SA" sz="28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en-US" altLang="ar-SA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233" name="TextBox 13"/>
            <p:cNvSpPr txBox="1">
              <a:spLocks noChangeArrowheads="1"/>
            </p:cNvSpPr>
            <p:nvPr/>
          </p:nvSpPr>
          <p:spPr bwMode="auto">
            <a:xfrm>
              <a:off x="6705600" y="5739825"/>
              <a:ext cx="184731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rtl="1" eaLnBrk="1" hangingPunct="1"/>
              <a:endParaRPr lang="ar-EG" altLang="ar-SA" sz="3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2234" name="Rectangle 10"/>
          <p:cNvSpPr>
            <a:spLocks noChangeArrowheads="1"/>
          </p:cNvSpPr>
          <p:nvPr/>
        </p:nvSpPr>
        <p:spPr bwMode="auto">
          <a:xfrm>
            <a:off x="2895600" y="6019800"/>
            <a:ext cx="238558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EG" sz="3200" b="1" i="0" u="none" strike="noStrike" cap="none" normalizeH="0" baseline="0" dirty="0" smtClean="0">
                <a:ln>
                  <a:noFill/>
                </a:ln>
                <a:solidFill>
                  <a:srgbClr val="1515FF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العرض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83264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y </a:t>
            </a:r>
            <a:r>
              <a:rPr kumimoji="0" lang="ar-EG" sz="3200" b="1" i="0" u="none" strike="noStrike" cap="none" normalizeH="0" baseline="0" dirty="0" smtClean="0">
                <a:ln>
                  <a:noFill/>
                </a:ln>
                <a:solidFill>
                  <a:srgbClr val="C83264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أفضل.</a:t>
            </a:r>
            <a:endParaRPr kumimoji="0" lang="ar-EG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/>
    <p:sndAc>
      <p:stSnd>
        <p:snd r:embed="rId2" name="0008 - نملة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522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522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52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52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2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2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036 - جون ميا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utoUpdateAnimBg="0"/>
      <p:bldP spid="52234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600" y="152400"/>
            <a:ext cx="8763000" cy="6477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323850" y="228600"/>
            <a:ext cx="2952750" cy="1323975"/>
            <a:chOff x="6172200" y="304800"/>
            <a:chExt cx="2952711" cy="1323439"/>
          </a:xfrm>
        </p:grpSpPr>
        <p:sp>
          <p:nvSpPr>
            <p:cNvPr id="2" name="Rectangle 1"/>
            <p:cNvSpPr/>
            <p:nvPr/>
          </p:nvSpPr>
          <p:spPr>
            <a:xfrm>
              <a:off x="6172200" y="533400"/>
              <a:ext cx="2362200" cy="838200"/>
            </a:xfrm>
            <a:prstGeom prst="rect">
              <a:avLst/>
            </a:prstGeom>
            <a:blipFill>
              <a:blip r:embed="rId9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  <a:lum bright="-2000" contrast="45000"/>
              </a:blip>
              <a:tile tx="0" ty="0" sx="100000" sy="100000" flip="none" algn="tl"/>
            </a:blip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" name="Oval 3"/>
            <p:cNvSpPr/>
            <p:nvPr/>
          </p:nvSpPr>
          <p:spPr>
            <a:xfrm>
              <a:off x="7924777" y="533307"/>
              <a:ext cx="609592" cy="837861"/>
            </a:xfrm>
            <a:prstGeom prst="ellipse">
              <a:avLst/>
            </a:prstGeom>
            <a:solidFill>
              <a:srgbClr val="0033CC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848600" y="304800"/>
              <a:ext cx="1276311" cy="1323439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Font typeface="Wingdings" pitchFamily="2" charset="2"/>
                <a:buChar char="ü"/>
                <a:defRPr/>
              </a:pPr>
              <a:r>
                <a:rPr lang="ar-EG" sz="8000" b="1" dirty="0">
                  <a:ln>
                    <a:solidFill>
                      <a:sysClr val="windowText" lastClr="000000"/>
                    </a:solidFill>
                  </a:ln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</p:grpSp>
      <p:sp>
        <p:nvSpPr>
          <p:cNvPr id="64513" name="Rectangle 1"/>
          <p:cNvSpPr>
            <a:spLocks noChangeArrowheads="1"/>
          </p:cNvSpPr>
          <p:nvPr/>
        </p:nvSpPr>
        <p:spPr bwMode="auto">
          <a:xfrm>
            <a:off x="476250" y="533400"/>
            <a:ext cx="14112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4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تــأكــــد</a:t>
            </a:r>
            <a:endParaRPr lang="ar-EG" altLang="ar-SA" sz="44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477000" y="1143000"/>
            <a:ext cx="2209800" cy="1752600"/>
          </a:xfrm>
          <a:prstGeom prst="rect">
            <a:avLst/>
          </a:prstGeom>
          <a:blipFill>
            <a:blip r:embed="rId10" cstate="print">
              <a:lum bright="-30000" contrast="31000"/>
            </a:blip>
            <a:stretch>
              <a:fillRect/>
            </a:stretch>
          </a:blipFill>
          <a:ln>
            <a:noFill/>
          </a:ln>
          <a:scene3d>
            <a:camera prst="orthographicFront">
              <a:rot lat="0" lon="11099999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6781800" y="1577975"/>
            <a:ext cx="16367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 eaLnBrk="1" hangingPunct="1"/>
            <a:r>
              <a:rPr lang="ar-EG" altLang="ar-SA" sz="4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المثال </a:t>
            </a:r>
            <a:r>
              <a:rPr lang="en-US" altLang="ar-SA" sz="4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endParaRPr lang="ar-EG" altLang="ar-SA" sz="40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381000" y="1600200"/>
            <a:ext cx="60960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 eaLnBrk="1" hangingPunct="1"/>
            <a:r>
              <a:rPr lang="ar-EG" altLang="ar-SA" sz="3200" b="1" dirty="0">
                <a:latin typeface="Times New Roman" pitchFamily="18" charset="0"/>
                <a:cs typeface="Times New Roman" pitchFamily="18" charset="0"/>
              </a:rPr>
              <a:t>اكتب بصيغة الميل والمقطع معادلة المستقيم المعطى ميله ومقطع المحور له </a:t>
            </a:r>
            <a:r>
              <a:rPr lang="en-US" altLang="ar-SA" sz="3200" b="1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ar-EG" altLang="ar-SA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EG" altLang="ar-SA" sz="3200" b="1" dirty="0">
                <a:latin typeface="Times New Roman" pitchFamily="18" charset="0"/>
                <a:cs typeface="Times New Roman" pitchFamily="18" charset="0"/>
              </a:rPr>
              <a:t>في كل مما يأتي ثم مثله </a:t>
            </a:r>
            <a:r>
              <a:rPr lang="ar-EG" altLang="ar-SA" sz="3200" b="1" dirty="0" err="1">
                <a:latin typeface="Times New Roman" pitchFamily="18" charset="0"/>
                <a:cs typeface="Times New Roman" pitchFamily="18" charset="0"/>
              </a:rPr>
              <a:t>بيانياً:</a:t>
            </a:r>
            <a:endParaRPr lang="ar-EG" altLang="ar-SA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12"/>
          <p:cNvGrpSpPr>
            <a:grpSpLocks/>
          </p:cNvGrpSpPr>
          <p:nvPr/>
        </p:nvGrpSpPr>
        <p:grpSpPr bwMode="auto">
          <a:xfrm>
            <a:off x="5398605" y="4038600"/>
            <a:ext cx="3211995" cy="584775"/>
            <a:chOff x="5246546" y="4215824"/>
            <a:chExt cx="3211654" cy="585927"/>
          </a:xfrm>
        </p:grpSpPr>
        <p:sp>
          <p:nvSpPr>
            <p:cNvPr id="12" name="Oval 11"/>
            <p:cNvSpPr/>
            <p:nvPr/>
          </p:nvSpPr>
          <p:spPr>
            <a:xfrm>
              <a:off x="7772473" y="4266725"/>
              <a:ext cx="685727" cy="534451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262" name="Rectangle 10"/>
            <p:cNvSpPr>
              <a:spLocks noChangeArrowheads="1"/>
            </p:cNvSpPr>
            <p:nvPr/>
          </p:nvSpPr>
          <p:spPr bwMode="auto">
            <a:xfrm>
              <a:off x="5246546" y="4215824"/>
              <a:ext cx="3135462" cy="5859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rtl="1" eaLnBrk="1" hangingPunct="1"/>
              <a:r>
                <a:rPr lang="en-US" altLang="ar-SA" sz="3200" b="1" dirty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ar-EG" altLang="ar-SA" sz="3200" b="1" dirty="0" err="1"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lang="ar-EG" altLang="ar-SA" sz="32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ar-EG" altLang="ar-SA" sz="3200" b="1" dirty="0" smtClean="0"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altLang="ar-SA" sz="3200" b="1" dirty="0">
                  <a:latin typeface="Times New Roman" pitchFamily="18" charset="0"/>
                  <a:cs typeface="Times New Roman" pitchFamily="18" charset="0"/>
                </a:rPr>
                <a:t>m = 4, b = -3</a:t>
              </a:r>
              <a:endParaRPr lang="ar-EG" altLang="ar-SA" sz="3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325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 rtl="1" eaLnBrk="1" hangingPunct="1"/>
            <a:endParaRPr lang="ar-SA" altLang="ar-SA"/>
          </a:p>
        </p:txBody>
      </p:sp>
      <p:graphicFrame>
        <p:nvGraphicFramePr>
          <p:cNvPr id="103425" name="Object 1"/>
          <p:cNvGraphicFramePr>
            <a:graphicFrameLocks noChangeAspect="1"/>
          </p:cNvGraphicFramePr>
          <p:nvPr/>
        </p:nvGraphicFramePr>
        <p:xfrm>
          <a:off x="3733800" y="5791200"/>
          <a:ext cx="4800600" cy="609600"/>
        </p:xfrm>
        <a:graphic>
          <a:graphicData uri="http://schemas.openxmlformats.org/presentationml/2006/ole">
            <p:oleObj spid="_x0000_s53258" r:id="rId11" imgW="2400300" imgH="266700" progId="">
              <p:embed/>
            </p:oleObj>
          </a:graphicData>
        </a:graphic>
      </p:graphicFrame>
      <p:sp>
        <p:nvSpPr>
          <p:cNvPr id="53259" name="Rectangle 3"/>
          <p:cNvSpPr>
            <a:spLocks noChangeArrowheads="1"/>
          </p:cNvSpPr>
          <p:nvPr/>
        </p:nvSpPr>
        <p:spPr bwMode="auto">
          <a:xfrm>
            <a:off x="0" y="266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 rtl="1" eaLnBrk="1" hangingPunct="1"/>
            <a:endParaRPr lang="ar-SA" altLang="ar-SA"/>
          </a:p>
        </p:txBody>
      </p:sp>
      <p:sp>
        <p:nvSpPr>
          <p:cNvPr id="18" name="مستطيل 17"/>
          <p:cNvSpPr/>
          <p:nvPr/>
        </p:nvSpPr>
        <p:spPr>
          <a:xfrm>
            <a:off x="5638800" y="5105400"/>
            <a:ext cx="30139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600" b="1" dirty="0">
                <a:solidFill>
                  <a:srgbClr val="0033CC"/>
                </a:solidFill>
              </a:rPr>
              <a:t>معادلة </a:t>
            </a:r>
            <a:r>
              <a:rPr lang="ar-EG" sz="3600" b="1" dirty="0" err="1">
                <a:solidFill>
                  <a:srgbClr val="0033CC"/>
                </a:solidFill>
              </a:rPr>
              <a:t>المستقيم =</a:t>
            </a:r>
            <a:r>
              <a:rPr lang="ar-EG" sz="3600" b="1" dirty="0">
                <a:solidFill>
                  <a:srgbClr val="0033CC"/>
                </a:solidFill>
              </a:rPr>
              <a:t> </a:t>
            </a:r>
            <a:endParaRPr lang="ar-SA" sz="3600" dirty="0">
              <a:solidFill>
                <a:srgbClr val="0033CC"/>
              </a:solidFill>
            </a:endParaRPr>
          </a:p>
        </p:txBody>
      </p:sp>
      <p:pic>
        <p:nvPicPr>
          <p:cNvPr id="53268" name="Picture 20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81000" y="4114800"/>
            <a:ext cx="3149600" cy="242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  <p:sndAc>
      <p:stSnd>
        <p:snd r:embed="rId3" name="0008 - نملة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4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026 - short sharp cymba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199 - tap sou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6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1135 - steel drum bea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34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34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34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34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53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3" grpId="0"/>
      <p:bldP spid="9" grpId="0"/>
      <p:bldP spid="10" grpId="0"/>
      <p:bldP spid="18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228600" y="152400"/>
            <a:ext cx="8763000" cy="6477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4275" name="Group 1"/>
          <p:cNvGrpSpPr>
            <a:grpSpLocks/>
          </p:cNvGrpSpPr>
          <p:nvPr/>
        </p:nvGrpSpPr>
        <p:grpSpPr bwMode="auto">
          <a:xfrm>
            <a:off x="323850" y="228600"/>
            <a:ext cx="2952750" cy="1323975"/>
            <a:chOff x="6172200" y="304800"/>
            <a:chExt cx="2952711" cy="1323439"/>
          </a:xfrm>
        </p:grpSpPr>
        <p:sp>
          <p:nvSpPr>
            <p:cNvPr id="3" name="Rectangle 2"/>
            <p:cNvSpPr/>
            <p:nvPr/>
          </p:nvSpPr>
          <p:spPr>
            <a:xfrm>
              <a:off x="6172200" y="533400"/>
              <a:ext cx="2362200" cy="838200"/>
            </a:xfrm>
            <a:prstGeom prst="rect">
              <a:avLst/>
            </a:prstGeom>
            <a:blipFill>
              <a:blip r:embed="rId6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  <a:lum bright="-2000" contrast="45000"/>
              </a:blip>
              <a:tile tx="0" ty="0" sx="100000" sy="100000" flip="none" algn="tl"/>
            </a:blip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" name="Oval 3"/>
            <p:cNvSpPr/>
            <p:nvPr/>
          </p:nvSpPr>
          <p:spPr>
            <a:xfrm>
              <a:off x="7924777" y="533307"/>
              <a:ext cx="609592" cy="837861"/>
            </a:xfrm>
            <a:prstGeom prst="ellipse">
              <a:avLst/>
            </a:prstGeom>
            <a:solidFill>
              <a:srgbClr val="0033CC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848600" y="304800"/>
              <a:ext cx="1276311" cy="1323439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Font typeface="Wingdings" pitchFamily="2" charset="2"/>
                <a:buChar char="ü"/>
                <a:defRPr/>
              </a:pPr>
              <a:r>
                <a:rPr lang="ar-EG" sz="8000" b="1" dirty="0">
                  <a:ln>
                    <a:solidFill>
                      <a:sysClr val="windowText" lastClr="000000"/>
                    </a:solidFill>
                  </a:ln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</p:grpSp>
      <p:sp>
        <p:nvSpPr>
          <p:cNvPr id="54276" name="Rectangle 1"/>
          <p:cNvSpPr>
            <a:spLocks noChangeArrowheads="1"/>
          </p:cNvSpPr>
          <p:nvPr/>
        </p:nvSpPr>
        <p:spPr bwMode="auto">
          <a:xfrm>
            <a:off x="476250" y="533400"/>
            <a:ext cx="14112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4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تــأكــــد</a:t>
            </a:r>
            <a:endParaRPr lang="ar-EG" altLang="ar-SA" sz="44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477000" y="1143000"/>
            <a:ext cx="2209800" cy="1752600"/>
          </a:xfrm>
          <a:prstGeom prst="rect">
            <a:avLst/>
          </a:prstGeom>
          <a:blipFill>
            <a:blip r:embed="rId7" cstate="print">
              <a:lum bright="-30000" contrast="31000"/>
            </a:blip>
            <a:stretch>
              <a:fillRect/>
            </a:stretch>
          </a:blipFill>
          <a:ln>
            <a:noFill/>
          </a:ln>
          <a:scene3d>
            <a:camera prst="orthographicFront">
              <a:rot lat="0" lon="11099999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278" name="Rectangle 7"/>
          <p:cNvSpPr>
            <a:spLocks noChangeArrowheads="1"/>
          </p:cNvSpPr>
          <p:nvPr/>
        </p:nvSpPr>
        <p:spPr bwMode="auto">
          <a:xfrm>
            <a:off x="6781800" y="1577975"/>
            <a:ext cx="16367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 eaLnBrk="1" hangingPunct="1"/>
            <a:r>
              <a:rPr lang="ar-EG" altLang="ar-SA" sz="4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المثال </a:t>
            </a:r>
            <a:r>
              <a:rPr lang="en-US" altLang="ar-SA" sz="4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endParaRPr lang="ar-EG" altLang="ar-SA" sz="40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9"/>
          <p:cNvGrpSpPr>
            <a:grpSpLocks/>
          </p:cNvGrpSpPr>
          <p:nvPr/>
        </p:nvGrpSpPr>
        <p:grpSpPr bwMode="auto">
          <a:xfrm>
            <a:off x="6992620" y="3962401"/>
            <a:ext cx="1313180" cy="585792"/>
            <a:chOff x="7373608" y="4215819"/>
            <a:chExt cx="1313198" cy="585036"/>
          </a:xfrm>
        </p:grpSpPr>
        <p:sp>
          <p:nvSpPr>
            <p:cNvPr id="11" name="Oval 10"/>
            <p:cNvSpPr/>
            <p:nvPr/>
          </p:nvSpPr>
          <p:spPr>
            <a:xfrm>
              <a:off x="7772391" y="4266557"/>
              <a:ext cx="685809" cy="534298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286" name="Rectangle 11"/>
            <p:cNvSpPr>
              <a:spLocks noChangeArrowheads="1"/>
            </p:cNvSpPr>
            <p:nvPr/>
          </p:nvSpPr>
          <p:spPr bwMode="auto">
            <a:xfrm>
              <a:off x="7373608" y="4215819"/>
              <a:ext cx="1313198" cy="5840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rtl="1" eaLnBrk="1" hangingPunct="1"/>
              <a:r>
                <a:rPr lang="en-US" altLang="ar-SA" sz="3200" b="1" dirty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ar-EG" altLang="ar-SA" sz="3200" b="1" dirty="0" err="1" smtClean="0">
                  <a:latin typeface="Times New Roman" pitchFamily="18" charset="0"/>
                  <a:cs typeface="Times New Roman" pitchFamily="18" charset="0"/>
                </a:rPr>
                <a:t>-</a:t>
              </a:r>
              <a:endParaRPr lang="ar-EG" altLang="ar-SA" sz="3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4281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 rtl="1" eaLnBrk="1" hangingPunct="1"/>
            <a:endParaRPr lang="ar-SA" altLang="ar-SA"/>
          </a:p>
        </p:txBody>
      </p:sp>
      <p:graphicFrame>
        <p:nvGraphicFramePr>
          <p:cNvPr id="102401" name="Object 1"/>
          <p:cNvGraphicFramePr>
            <a:graphicFrameLocks noChangeAspect="1"/>
          </p:cNvGraphicFramePr>
          <p:nvPr/>
        </p:nvGraphicFramePr>
        <p:xfrm>
          <a:off x="3657600" y="5410200"/>
          <a:ext cx="5029200" cy="1066800"/>
        </p:xfrm>
        <a:graphic>
          <a:graphicData uri="http://schemas.openxmlformats.org/presentationml/2006/ole">
            <p:oleObj spid="_x0000_s54282" r:id="rId8" imgW="2438400" imgH="495300" progId="">
              <p:embed/>
            </p:oleObj>
          </a:graphicData>
        </a:graphic>
      </p:graphicFrame>
      <p:sp>
        <p:nvSpPr>
          <p:cNvPr id="54283" name="Rectangle 3"/>
          <p:cNvSpPr>
            <a:spLocks noChangeArrowheads="1"/>
          </p:cNvSpPr>
          <p:nvPr/>
        </p:nvSpPr>
        <p:spPr bwMode="auto">
          <a:xfrm>
            <a:off x="0" y="495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 rtl="1" eaLnBrk="1" hangingPunct="1"/>
            <a:endParaRPr lang="ar-SA" altLang="ar-SA"/>
          </a:p>
        </p:txBody>
      </p:sp>
      <p:sp>
        <p:nvSpPr>
          <p:cNvPr id="18" name="Rectangle 9"/>
          <p:cNvSpPr>
            <a:spLocks noChangeArrowheads="1"/>
          </p:cNvSpPr>
          <p:nvPr/>
        </p:nvSpPr>
        <p:spPr bwMode="auto">
          <a:xfrm>
            <a:off x="381000" y="1600200"/>
            <a:ext cx="60960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 eaLnBrk="1" hangingPunct="1"/>
            <a:r>
              <a:rPr lang="ar-EG" altLang="ar-SA" sz="3200" b="1" dirty="0">
                <a:latin typeface="Times New Roman" pitchFamily="18" charset="0"/>
                <a:cs typeface="Times New Roman" pitchFamily="18" charset="0"/>
              </a:rPr>
              <a:t>اكتب بصيغة الميل والمقطع معادلة المستقيم المعطى ميله ومقطع المحور له </a:t>
            </a:r>
            <a:r>
              <a:rPr lang="en-US" altLang="ar-SA" sz="3200" b="1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ar-EG" altLang="ar-SA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EG" altLang="ar-SA" sz="3200" b="1" dirty="0">
                <a:latin typeface="Times New Roman" pitchFamily="18" charset="0"/>
                <a:cs typeface="Times New Roman" pitchFamily="18" charset="0"/>
              </a:rPr>
              <a:t>في كل مما يأتي ثم مثله </a:t>
            </a:r>
            <a:r>
              <a:rPr lang="ar-EG" altLang="ar-SA" sz="3200" b="1" dirty="0" err="1">
                <a:latin typeface="Times New Roman" pitchFamily="18" charset="0"/>
                <a:cs typeface="Times New Roman" pitchFamily="18" charset="0"/>
              </a:rPr>
              <a:t>بيانياً:</a:t>
            </a:r>
            <a:endParaRPr lang="ar-EG" altLang="ar-SA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4292" name="Picture 2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505200" y="3886200"/>
            <a:ext cx="3774786" cy="106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مستطيل 19"/>
          <p:cNvSpPr/>
          <p:nvPr/>
        </p:nvSpPr>
        <p:spPr>
          <a:xfrm>
            <a:off x="5638800" y="5029200"/>
            <a:ext cx="30139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600" b="1" dirty="0">
                <a:solidFill>
                  <a:srgbClr val="0033CC"/>
                </a:solidFill>
              </a:rPr>
              <a:t>معادلة </a:t>
            </a:r>
            <a:r>
              <a:rPr lang="ar-EG" sz="3600" b="1" dirty="0" err="1">
                <a:solidFill>
                  <a:srgbClr val="0033CC"/>
                </a:solidFill>
              </a:rPr>
              <a:t>المستقيم =</a:t>
            </a:r>
            <a:r>
              <a:rPr lang="ar-EG" sz="3600" b="1" dirty="0">
                <a:solidFill>
                  <a:srgbClr val="0033CC"/>
                </a:solidFill>
              </a:rPr>
              <a:t> </a:t>
            </a:r>
            <a:endParaRPr lang="ar-SA" sz="3600" dirty="0">
              <a:solidFill>
                <a:srgbClr val="0033CC"/>
              </a:solidFill>
            </a:endParaRPr>
          </a:p>
        </p:txBody>
      </p:sp>
      <p:pic>
        <p:nvPicPr>
          <p:cNvPr id="54293" name="Picture 2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15900" y="4013200"/>
            <a:ext cx="3136900" cy="2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  <p:sndAc>
      <p:stSnd>
        <p:snd r:embed="rId3" name="0008 - نملة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135 - steel drum bea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54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4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24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24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4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4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 rot="277169">
            <a:off x="1098550" y="1558925"/>
            <a:ext cx="6677025" cy="35877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2667000" y="2205038"/>
            <a:ext cx="3673475" cy="206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rtl="1" eaLnBrk="1" hangingPunct="1"/>
            <a:r>
              <a:rPr lang="ar-EG" altLang="ar-SA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كتابة معادلة المستقيم: </a:t>
            </a:r>
            <a:r>
              <a:rPr lang="ar-EG" altLang="ar-SA" sz="3200" b="1" dirty="0">
                <a:latin typeface="Times New Roman" pitchFamily="18" charset="0"/>
                <a:cs typeface="Times New Roman" pitchFamily="18" charset="0"/>
              </a:rPr>
              <a:t>تذكر أنه يمكن كتابة معادلة المستقيم بصيغ مختلفة، ولكنها متكافئة.</a:t>
            </a:r>
            <a:endParaRPr lang="ar-EG" altLang="ar-SA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/>
    <p:sndAc>
      <p:stSnd>
        <p:snd r:embed="rId2" name="0008 - نملة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152400"/>
            <a:ext cx="8763000" cy="6477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5299" name="Group 2"/>
          <p:cNvGrpSpPr>
            <a:grpSpLocks/>
          </p:cNvGrpSpPr>
          <p:nvPr/>
        </p:nvGrpSpPr>
        <p:grpSpPr bwMode="auto">
          <a:xfrm>
            <a:off x="323850" y="228600"/>
            <a:ext cx="2952750" cy="1323975"/>
            <a:chOff x="6172200" y="304800"/>
            <a:chExt cx="2952711" cy="1323439"/>
          </a:xfrm>
        </p:grpSpPr>
        <p:sp>
          <p:nvSpPr>
            <p:cNvPr id="4" name="Rectangle 3"/>
            <p:cNvSpPr/>
            <p:nvPr/>
          </p:nvSpPr>
          <p:spPr>
            <a:xfrm>
              <a:off x="6172200" y="533400"/>
              <a:ext cx="2362200" cy="838200"/>
            </a:xfrm>
            <a:prstGeom prst="rect">
              <a:avLst/>
            </a:prstGeom>
            <a:blipFill>
              <a:blip r:embed="rId6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  <a:lum bright="-2000" contrast="45000"/>
              </a:blip>
              <a:tile tx="0" ty="0" sx="100000" sy="100000" flip="none" algn="tl"/>
            </a:blip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Oval 4"/>
            <p:cNvSpPr/>
            <p:nvPr/>
          </p:nvSpPr>
          <p:spPr>
            <a:xfrm>
              <a:off x="7924777" y="533307"/>
              <a:ext cx="609592" cy="837861"/>
            </a:xfrm>
            <a:prstGeom prst="ellipse">
              <a:avLst/>
            </a:prstGeom>
            <a:solidFill>
              <a:srgbClr val="0033CC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848600" y="304800"/>
              <a:ext cx="1276311" cy="1323439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Font typeface="Wingdings" pitchFamily="2" charset="2"/>
                <a:buChar char="ü"/>
                <a:defRPr/>
              </a:pPr>
              <a:r>
                <a:rPr lang="ar-EG" sz="8000" b="1" dirty="0">
                  <a:ln>
                    <a:solidFill>
                      <a:sysClr val="windowText" lastClr="000000"/>
                    </a:solidFill>
                  </a:ln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</p:grpSp>
      <p:sp>
        <p:nvSpPr>
          <p:cNvPr id="55300" name="Rectangle 1"/>
          <p:cNvSpPr>
            <a:spLocks noChangeArrowheads="1"/>
          </p:cNvSpPr>
          <p:nvPr/>
        </p:nvSpPr>
        <p:spPr bwMode="auto">
          <a:xfrm>
            <a:off x="476250" y="533400"/>
            <a:ext cx="14112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4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تــأكــــد</a:t>
            </a:r>
            <a:endParaRPr lang="ar-EG" altLang="ar-SA" sz="44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477000" y="1143000"/>
            <a:ext cx="2209800" cy="1752600"/>
          </a:xfrm>
          <a:prstGeom prst="rect">
            <a:avLst/>
          </a:prstGeom>
          <a:blipFill>
            <a:blip r:embed="rId7" cstate="print">
              <a:lum bright="-30000" contrast="31000"/>
            </a:blip>
            <a:stretch>
              <a:fillRect/>
            </a:stretch>
          </a:blipFill>
          <a:ln>
            <a:noFill/>
          </a:ln>
          <a:scene3d>
            <a:camera prst="orthographicFront">
              <a:rot lat="0" lon="11099999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302" name="Rectangle 8"/>
          <p:cNvSpPr>
            <a:spLocks noChangeArrowheads="1"/>
          </p:cNvSpPr>
          <p:nvPr/>
        </p:nvSpPr>
        <p:spPr bwMode="auto">
          <a:xfrm>
            <a:off x="6781800" y="1577975"/>
            <a:ext cx="16367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 eaLnBrk="1" hangingPunct="1"/>
            <a:r>
              <a:rPr lang="ar-EG" altLang="ar-SA" sz="4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المثال </a:t>
            </a:r>
            <a:r>
              <a:rPr lang="en-US" altLang="ar-SA" sz="4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endParaRPr lang="ar-EG" altLang="ar-SA" sz="40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13"/>
          <p:cNvGrpSpPr>
            <a:grpSpLocks/>
          </p:cNvGrpSpPr>
          <p:nvPr/>
        </p:nvGrpSpPr>
        <p:grpSpPr bwMode="auto">
          <a:xfrm>
            <a:off x="7632698" y="4038602"/>
            <a:ext cx="685800" cy="585785"/>
            <a:chOff x="7772439" y="4215831"/>
            <a:chExt cx="685761" cy="585104"/>
          </a:xfrm>
        </p:grpSpPr>
        <p:sp>
          <p:nvSpPr>
            <p:cNvPr id="15" name="Oval 14"/>
            <p:cNvSpPr/>
            <p:nvPr/>
          </p:nvSpPr>
          <p:spPr>
            <a:xfrm>
              <a:off x="7772439" y="4266569"/>
              <a:ext cx="685761" cy="534366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310" name="Rectangle 15"/>
            <p:cNvSpPr>
              <a:spLocks noChangeArrowheads="1"/>
            </p:cNvSpPr>
            <p:nvPr/>
          </p:nvSpPr>
          <p:spPr bwMode="auto">
            <a:xfrm>
              <a:off x="7835937" y="4215831"/>
              <a:ext cx="526076" cy="584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rtl="1" eaLnBrk="1" hangingPunct="1"/>
              <a:r>
                <a:rPr lang="en-US" altLang="ar-SA" sz="3200" b="1" dirty="0"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ar-EG" altLang="ar-SA" sz="3200" b="1" dirty="0" err="1" smtClean="0">
                  <a:latin typeface="Times New Roman" pitchFamily="18" charset="0"/>
                  <a:cs typeface="Times New Roman" pitchFamily="18" charset="0"/>
                </a:rPr>
                <a:t>-</a:t>
              </a:r>
              <a:endParaRPr lang="en-US" altLang="ar-SA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530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 rtl="1" eaLnBrk="1" hangingPunct="1"/>
            <a:endParaRPr lang="ar-SA" altLang="ar-SA"/>
          </a:p>
        </p:txBody>
      </p:sp>
      <p:graphicFrame>
        <p:nvGraphicFramePr>
          <p:cNvPr id="101377" name="Object 1"/>
          <p:cNvGraphicFramePr>
            <a:graphicFrameLocks noChangeAspect="1"/>
          </p:cNvGraphicFramePr>
          <p:nvPr/>
        </p:nvGraphicFramePr>
        <p:xfrm>
          <a:off x="3733800" y="5638800"/>
          <a:ext cx="5029200" cy="762000"/>
        </p:xfrm>
        <a:graphic>
          <a:graphicData uri="http://schemas.openxmlformats.org/presentationml/2006/ole">
            <p:oleObj spid="_x0000_s55306" r:id="rId8" imgW="2578100" imgH="495300" progId="">
              <p:embed/>
            </p:oleObj>
          </a:graphicData>
        </a:graphic>
      </p:graphicFrame>
      <p:sp>
        <p:nvSpPr>
          <p:cNvPr id="55307" name="Rectangle 3"/>
          <p:cNvSpPr>
            <a:spLocks noChangeArrowheads="1"/>
          </p:cNvSpPr>
          <p:nvPr/>
        </p:nvSpPr>
        <p:spPr bwMode="auto">
          <a:xfrm>
            <a:off x="0" y="495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 rtl="1" eaLnBrk="1" hangingPunct="1"/>
            <a:endParaRPr lang="ar-SA" altLang="ar-SA"/>
          </a:p>
        </p:txBody>
      </p:sp>
      <p:sp>
        <p:nvSpPr>
          <p:cNvPr id="18" name="Rectangle 9"/>
          <p:cNvSpPr>
            <a:spLocks noChangeArrowheads="1"/>
          </p:cNvSpPr>
          <p:nvPr/>
        </p:nvSpPr>
        <p:spPr bwMode="auto">
          <a:xfrm>
            <a:off x="381000" y="1600200"/>
            <a:ext cx="60960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 eaLnBrk="1" hangingPunct="1"/>
            <a:r>
              <a:rPr lang="ar-EG" altLang="ar-SA" sz="3200" b="1" dirty="0">
                <a:latin typeface="Times New Roman" pitchFamily="18" charset="0"/>
                <a:cs typeface="Times New Roman" pitchFamily="18" charset="0"/>
              </a:rPr>
              <a:t>اكتب بصيغة الميل والمقطع معادلة المستقيم المعطى ميله ومقطع المحور له </a:t>
            </a:r>
            <a:r>
              <a:rPr lang="en-US" altLang="ar-SA" sz="3200" b="1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ar-EG" altLang="ar-SA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EG" altLang="ar-SA" sz="3200" b="1" dirty="0">
                <a:latin typeface="Times New Roman" pitchFamily="18" charset="0"/>
                <a:cs typeface="Times New Roman" pitchFamily="18" charset="0"/>
              </a:rPr>
              <a:t>في كل مما يأتي ثم مثله </a:t>
            </a:r>
            <a:r>
              <a:rPr lang="ar-EG" altLang="ar-SA" sz="3200" b="1" dirty="0" err="1">
                <a:latin typeface="Times New Roman" pitchFamily="18" charset="0"/>
                <a:cs typeface="Times New Roman" pitchFamily="18" charset="0"/>
              </a:rPr>
              <a:t>بيانياً:</a:t>
            </a:r>
            <a:endParaRPr lang="ar-EG" altLang="ar-SA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5316" name="Picture 2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581400" y="3886200"/>
            <a:ext cx="3862387" cy="967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17" name="Picture 2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04800" y="4191000"/>
            <a:ext cx="3175000" cy="238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مستطيل 20"/>
          <p:cNvSpPr/>
          <p:nvPr/>
        </p:nvSpPr>
        <p:spPr>
          <a:xfrm>
            <a:off x="5638800" y="5029200"/>
            <a:ext cx="30139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EG" sz="3600" b="1" dirty="0">
                <a:solidFill>
                  <a:srgbClr val="0033CC"/>
                </a:solidFill>
              </a:rPr>
              <a:t>معادلة </a:t>
            </a:r>
            <a:r>
              <a:rPr lang="ar-EG" sz="3600" b="1" dirty="0" err="1">
                <a:solidFill>
                  <a:srgbClr val="0033CC"/>
                </a:solidFill>
              </a:rPr>
              <a:t>المستقيم =</a:t>
            </a:r>
            <a:r>
              <a:rPr lang="ar-EG" sz="3600" b="1" dirty="0">
                <a:solidFill>
                  <a:srgbClr val="0033CC"/>
                </a:solidFill>
              </a:rPr>
              <a:t> </a:t>
            </a:r>
            <a:endParaRPr lang="ar-SA" sz="3600" dirty="0">
              <a:solidFill>
                <a:srgbClr val="0033CC"/>
              </a:solidFill>
            </a:endParaRPr>
          </a:p>
        </p:txBody>
      </p:sp>
    </p:spTree>
  </p:cSld>
  <p:clrMapOvr>
    <a:masterClrMapping/>
  </p:clrMapOvr>
  <p:transition>
    <p:wipe/>
    <p:sndAc>
      <p:stSnd>
        <p:snd r:embed="rId3" name="0008 - نملة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135 - steel drum bea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55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13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13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13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13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5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152400"/>
            <a:ext cx="8763000" cy="6477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6323" name="Group 2"/>
          <p:cNvGrpSpPr>
            <a:grpSpLocks/>
          </p:cNvGrpSpPr>
          <p:nvPr/>
        </p:nvGrpSpPr>
        <p:grpSpPr bwMode="auto">
          <a:xfrm>
            <a:off x="323850" y="228600"/>
            <a:ext cx="2952750" cy="1323975"/>
            <a:chOff x="6172200" y="304800"/>
            <a:chExt cx="2952711" cy="1323439"/>
          </a:xfrm>
        </p:grpSpPr>
        <p:sp>
          <p:nvSpPr>
            <p:cNvPr id="4" name="Rectangle 3"/>
            <p:cNvSpPr/>
            <p:nvPr/>
          </p:nvSpPr>
          <p:spPr>
            <a:xfrm>
              <a:off x="6172200" y="533400"/>
              <a:ext cx="2362200" cy="838200"/>
            </a:xfrm>
            <a:prstGeom prst="rect">
              <a:avLst/>
            </a:prstGeom>
            <a:blipFill>
              <a:blip r:embed="rId8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  <a:lum bright="-2000" contrast="45000"/>
              </a:blip>
              <a:tile tx="0" ty="0" sx="100000" sy="100000" flip="none" algn="tl"/>
            </a:blip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Oval 4"/>
            <p:cNvSpPr/>
            <p:nvPr/>
          </p:nvSpPr>
          <p:spPr>
            <a:xfrm>
              <a:off x="7924777" y="533307"/>
              <a:ext cx="609592" cy="837861"/>
            </a:xfrm>
            <a:prstGeom prst="ellipse">
              <a:avLst/>
            </a:prstGeom>
            <a:solidFill>
              <a:srgbClr val="0033CC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848600" y="304800"/>
              <a:ext cx="1276311" cy="1323439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Font typeface="Wingdings" pitchFamily="2" charset="2"/>
                <a:buChar char="ü"/>
                <a:defRPr/>
              </a:pPr>
              <a:r>
                <a:rPr lang="ar-EG" sz="8000" b="1" dirty="0">
                  <a:ln>
                    <a:solidFill>
                      <a:sysClr val="windowText" lastClr="000000"/>
                    </a:solidFill>
                  </a:ln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</p:grpSp>
      <p:sp>
        <p:nvSpPr>
          <p:cNvPr id="56324" name="Rectangle 1"/>
          <p:cNvSpPr>
            <a:spLocks noChangeArrowheads="1"/>
          </p:cNvSpPr>
          <p:nvPr/>
        </p:nvSpPr>
        <p:spPr bwMode="auto">
          <a:xfrm>
            <a:off x="476250" y="533400"/>
            <a:ext cx="14112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4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تــأكــــد</a:t>
            </a:r>
            <a:endParaRPr lang="ar-EG" altLang="ar-SA" sz="44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477000" y="1143000"/>
            <a:ext cx="2209800" cy="1752600"/>
          </a:xfrm>
          <a:prstGeom prst="rect">
            <a:avLst/>
          </a:prstGeom>
          <a:blipFill>
            <a:blip r:embed="rId9" cstate="print">
              <a:lum bright="-30000" contrast="31000"/>
            </a:blip>
            <a:stretch>
              <a:fillRect/>
            </a:stretch>
          </a:blipFill>
          <a:ln>
            <a:noFill/>
          </a:ln>
          <a:scene3d>
            <a:camera prst="orthographicFront">
              <a:rot lat="0" lon="11099999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6781800" y="1577975"/>
            <a:ext cx="16367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 eaLnBrk="1" hangingPunct="1"/>
            <a:r>
              <a:rPr lang="ar-EG" altLang="ar-SA" sz="4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المثال </a:t>
            </a:r>
            <a:r>
              <a:rPr lang="en-US" altLang="ar-SA" sz="4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endParaRPr lang="ar-EG" altLang="ar-SA" sz="40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457200" y="1981200"/>
            <a:ext cx="61722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 eaLnBrk="1" hangingPunct="1"/>
            <a:r>
              <a:rPr lang="ar-EG" altLang="ar-SA" sz="3200" b="1" dirty="0">
                <a:latin typeface="Times New Roman" pitchFamily="18" charset="0"/>
                <a:cs typeface="Times New Roman" pitchFamily="18" charset="0"/>
              </a:rPr>
              <a:t>اكتب بصيغة الميل ونقطة معادلة المستقيم المعطى ميله ونقطة يمر </a:t>
            </a:r>
            <a:r>
              <a:rPr lang="ar-EG" altLang="ar-SA" sz="3200" b="1" dirty="0" err="1">
                <a:latin typeface="Times New Roman" pitchFamily="18" charset="0"/>
                <a:cs typeface="Times New Roman" pitchFamily="18" charset="0"/>
              </a:rPr>
              <a:t>بها</a:t>
            </a:r>
            <a:r>
              <a:rPr lang="ar-EG" altLang="ar-SA" sz="3200" b="1" dirty="0">
                <a:latin typeface="Times New Roman" pitchFamily="18" charset="0"/>
                <a:cs typeface="Times New Roman" pitchFamily="18" charset="0"/>
              </a:rPr>
              <a:t> في كل مما يأتي، ثم مثله </a:t>
            </a:r>
            <a:r>
              <a:rPr lang="ar-EG" altLang="ar-SA" sz="3200" b="1" dirty="0" err="1">
                <a:latin typeface="Times New Roman" pitchFamily="18" charset="0"/>
                <a:cs typeface="Times New Roman" pitchFamily="18" charset="0"/>
              </a:rPr>
              <a:t>بيانياً:</a:t>
            </a:r>
            <a:endParaRPr lang="ar-EG" altLang="ar-SA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10"/>
          <p:cNvGrpSpPr>
            <a:grpSpLocks/>
          </p:cNvGrpSpPr>
          <p:nvPr/>
        </p:nvGrpSpPr>
        <p:grpSpPr bwMode="auto">
          <a:xfrm>
            <a:off x="5608637" y="3429000"/>
            <a:ext cx="3001963" cy="584200"/>
            <a:chOff x="5455943" y="4215825"/>
            <a:chExt cx="3002257" cy="585351"/>
          </a:xfrm>
        </p:grpSpPr>
        <p:sp>
          <p:nvSpPr>
            <p:cNvPr id="12" name="Oval 11"/>
            <p:cNvSpPr/>
            <p:nvPr/>
          </p:nvSpPr>
          <p:spPr>
            <a:xfrm>
              <a:off x="7772333" y="4266725"/>
              <a:ext cx="685867" cy="534451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330" name="Rectangle 12"/>
            <p:cNvSpPr>
              <a:spLocks noChangeArrowheads="1"/>
            </p:cNvSpPr>
            <p:nvPr/>
          </p:nvSpPr>
          <p:spPr bwMode="auto">
            <a:xfrm>
              <a:off x="5455943" y="4215825"/>
              <a:ext cx="2946640" cy="585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rtl="1" eaLnBrk="1" hangingPunct="1"/>
              <a:r>
                <a:rPr lang="en-US" altLang="ar-SA" sz="3200" b="1" dirty="0">
                  <a:latin typeface="Times New Roman" pitchFamily="18" charset="0"/>
                  <a:cs typeface="Times New Roman" pitchFamily="18" charset="0"/>
                </a:rPr>
                <a:t>4</a:t>
              </a:r>
              <a:r>
                <a:rPr lang="ar-EG" altLang="ar-SA" sz="3200" b="1" dirty="0" err="1"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lang="ar-EG" altLang="ar-SA" sz="3200" b="1" dirty="0"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altLang="ar-SA" sz="3200" b="1" dirty="0">
                  <a:latin typeface="Times New Roman" pitchFamily="18" charset="0"/>
                  <a:cs typeface="Times New Roman" pitchFamily="18" charset="0"/>
                </a:rPr>
                <a:t>m = 5, (3,-2) </a:t>
              </a:r>
              <a:endParaRPr lang="ar-EG" altLang="ar-SA" sz="3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3048000" y="5181600"/>
            <a:ext cx="51816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 eaLnBrk="1" hangingPunct="1"/>
            <a:r>
              <a:rPr lang="ar-EG" altLang="ar-SA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معادلة المستقيم </a:t>
            </a:r>
            <a:r>
              <a:rPr lang="en-US" altLang="ar-SA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 = 5x - 17</a:t>
            </a:r>
            <a:endParaRPr lang="ar-EG" altLang="ar-SA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Object 2"/>
          <p:cNvGraphicFramePr>
            <a:graphicFrameLocks noChangeAspect="1"/>
          </p:cNvGraphicFramePr>
          <p:nvPr/>
        </p:nvGraphicFramePr>
        <p:xfrm>
          <a:off x="533400" y="4267200"/>
          <a:ext cx="7991475" cy="609600"/>
        </p:xfrm>
        <a:graphic>
          <a:graphicData uri="http://schemas.openxmlformats.org/presentationml/2006/ole">
            <p:oleObj spid="_x0000_s56336" r:id="rId10" imgW="5702300" imgH="342900" progId="">
              <p:embed/>
            </p:oleObj>
          </a:graphicData>
        </a:graphic>
      </p:graphicFrame>
    </p:spTree>
  </p:cSld>
  <p:clrMapOvr>
    <a:masterClrMapping/>
  </p:clrMapOvr>
  <p:transition>
    <p:wipe/>
    <p:sndAc>
      <p:stSnd>
        <p:snd r:embed="rId3" name="0008 - نملة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026 - short sharp cymba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199 - tap sou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135 - steel drum bea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0240 - button 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4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"/>
          <p:cNvSpPr/>
          <p:nvPr/>
        </p:nvSpPr>
        <p:spPr>
          <a:xfrm>
            <a:off x="228600" y="152400"/>
            <a:ext cx="8763000" cy="6477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Group 2"/>
          <p:cNvGrpSpPr>
            <a:grpSpLocks/>
          </p:cNvGrpSpPr>
          <p:nvPr/>
        </p:nvGrpSpPr>
        <p:grpSpPr bwMode="auto">
          <a:xfrm>
            <a:off x="323850" y="228600"/>
            <a:ext cx="2952750" cy="1323975"/>
            <a:chOff x="6172200" y="304800"/>
            <a:chExt cx="2952711" cy="1323439"/>
          </a:xfrm>
        </p:grpSpPr>
        <p:sp>
          <p:nvSpPr>
            <p:cNvPr id="13" name="Rectangle 3"/>
            <p:cNvSpPr/>
            <p:nvPr/>
          </p:nvSpPr>
          <p:spPr>
            <a:xfrm>
              <a:off x="6172200" y="533400"/>
              <a:ext cx="2362200" cy="838200"/>
            </a:xfrm>
            <a:prstGeom prst="rect">
              <a:avLst/>
            </a:prstGeom>
            <a:blipFill>
              <a:blip r:embed="rId4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  <a:lum bright="-2000" contrast="45000"/>
              </a:blip>
              <a:tile tx="0" ty="0" sx="100000" sy="100000" flip="none" algn="tl"/>
            </a:blip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Oval 4"/>
            <p:cNvSpPr/>
            <p:nvPr/>
          </p:nvSpPr>
          <p:spPr>
            <a:xfrm>
              <a:off x="7924777" y="533307"/>
              <a:ext cx="609592" cy="837861"/>
            </a:xfrm>
            <a:prstGeom prst="ellipse">
              <a:avLst/>
            </a:prstGeom>
            <a:solidFill>
              <a:srgbClr val="0033CC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TextBox 5"/>
            <p:cNvSpPr txBox="1"/>
            <p:nvPr/>
          </p:nvSpPr>
          <p:spPr>
            <a:xfrm>
              <a:off x="7848600" y="304800"/>
              <a:ext cx="1276311" cy="1323439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Font typeface="Wingdings" pitchFamily="2" charset="2"/>
                <a:buChar char="ü"/>
                <a:defRPr/>
              </a:pPr>
              <a:r>
                <a:rPr lang="ar-EG" sz="8000" b="1" dirty="0">
                  <a:ln>
                    <a:solidFill>
                      <a:sysClr val="windowText" lastClr="000000"/>
                    </a:solidFill>
                  </a:ln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</p:grp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476250" y="533400"/>
            <a:ext cx="14112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4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تــأكــــد</a:t>
            </a:r>
            <a:endParaRPr lang="ar-EG" altLang="ar-SA" sz="44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7"/>
          <p:cNvSpPr/>
          <p:nvPr/>
        </p:nvSpPr>
        <p:spPr>
          <a:xfrm>
            <a:off x="6477000" y="1143000"/>
            <a:ext cx="2209800" cy="1752600"/>
          </a:xfrm>
          <a:prstGeom prst="rect">
            <a:avLst/>
          </a:prstGeom>
          <a:blipFill>
            <a:blip r:embed="rId5" cstate="print">
              <a:lum bright="-30000" contrast="31000"/>
            </a:blip>
            <a:stretch>
              <a:fillRect/>
            </a:stretch>
          </a:blipFill>
          <a:ln>
            <a:noFill/>
          </a:ln>
          <a:scene3d>
            <a:camera prst="orthographicFront">
              <a:rot lat="0" lon="11099999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8"/>
          <p:cNvSpPr>
            <a:spLocks noChangeArrowheads="1"/>
          </p:cNvSpPr>
          <p:nvPr/>
        </p:nvSpPr>
        <p:spPr bwMode="auto">
          <a:xfrm>
            <a:off x="6781800" y="1577975"/>
            <a:ext cx="16367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 eaLnBrk="1" hangingPunct="1"/>
            <a:r>
              <a:rPr lang="ar-EG" altLang="ar-SA" sz="4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المثال </a:t>
            </a:r>
            <a:r>
              <a:rPr lang="en-US" altLang="ar-SA" sz="4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endParaRPr lang="ar-EG" altLang="ar-SA" sz="40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9"/>
          <p:cNvSpPr>
            <a:spLocks noChangeArrowheads="1"/>
          </p:cNvSpPr>
          <p:nvPr/>
        </p:nvSpPr>
        <p:spPr bwMode="auto">
          <a:xfrm>
            <a:off x="457200" y="1981200"/>
            <a:ext cx="61722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 eaLnBrk="1" hangingPunct="1"/>
            <a:r>
              <a:rPr lang="ar-EG" altLang="ar-SA" sz="3200" b="1" dirty="0">
                <a:latin typeface="Times New Roman" pitchFamily="18" charset="0"/>
                <a:cs typeface="Times New Roman" pitchFamily="18" charset="0"/>
              </a:rPr>
              <a:t>اكتب بصيغة الميل ونقطة معادلة المستقيم المعطى ميله ونقطة يمر </a:t>
            </a:r>
            <a:r>
              <a:rPr lang="ar-EG" altLang="ar-SA" sz="3200" b="1" dirty="0" err="1">
                <a:latin typeface="Times New Roman" pitchFamily="18" charset="0"/>
                <a:cs typeface="Times New Roman" pitchFamily="18" charset="0"/>
              </a:rPr>
              <a:t>بها</a:t>
            </a:r>
            <a:r>
              <a:rPr lang="ar-EG" altLang="ar-SA" sz="3200" b="1" dirty="0">
                <a:latin typeface="Times New Roman" pitchFamily="18" charset="0"/>
                <a:cs typeface="Times New Roman" pitchFamily="18" charset="0"/>
              </a:rPr>
              <a:t> في كل مما يأتي، ثم مثله </a:t>
            </a:r>
            <a:r>
              <a:rPr lang="ar-EG" altLang="ar-SA" sz="3200" b="1" dirty="0" err="1">
                <a:latin typeface="Times New Roman" pitchFamily="18" charset="0"/>
                <a:cs typeface="Times New Roman" pitchFamily="18" charset="0"/>
              </a:rPr>
              <a:t>بيانياً:</a:t>
            </a:r>
            <a:endParaRPr lang="ar-EG" altLang="ar-SA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" name="Group 10"/>
          <p:cNvGrpSpPr>
            <a:grpSpLocks/>
          </p:cNvGrpSpPr>
          <p:nvPr/>
        </p:nvGrpSpPr>
        <p:grpSpPr bwMode="auto">
          <a:xfrm>
            <a:off x="5608637" y="3429000"/>
            <a:ext cx="3001963" cy="584200"/>
            <a:chOff x="5455943" y="4215825"/>
            <a:chExt cx="3002257" cy="585351"/>
          </a:xfrm>
        </p:grpSpPr>
        <p:sp>
          <p:nvSpPr>
            <p:cNvPr id="21" name="Oval 11"/>
            <p:cNvSpPr/>
            <p:nvPr/>
          </p:nvSpPr>
          <p:spPr>
            <a:xfrm>
              <a:off x="7772333" y="4266725"/>
              <a:ext cx="685867" cy="534451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Rectangle 12"/>
            <p:cNvSpPr>
              <a:spLocks noChangeArrowheads="1"/>
            </p:cNvSpPr>
            <p:nvPr/>
          </p:nvSpPr>
          <p:spPr bwMode="auto">
            <a:xfrm>
              <a:off x="5455943" y="4215825"/>
              <a:ext cx="2946640" cy="585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rtl="1" eaLnBrk="1" hangingPunct="1"/>
              <a:r>
                <a:rPr lang="en-US" altLang="ar-SA" sz="3200" b="1" dirty="0">
                  <a:latin typeface="Times New Roman" pitchFamily="18" charset="0"/>
                  <a:cs typeface="Times New Roman" pitchFamily="18" charset="0"/>
                </a:rPr>
                <a:t>4</a:t>
              </a:r>
              <a:r>
                <a:rPr lang="ar-EG" altLang="ar-SA" sz="3200" b="1" dirty="0" err="1"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lang="ar-EG" altLang="ar-SA" sz="3200" b="1" dirty="0"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altLang="ar-SA" sz="3200" b="1" dirty="0">
                  <a:latin typeface="Times New Roman" pitchFamily="18" charset="0"/>
                  <a:cs typeface="Times New Roman" pitchFamily="18" charset="0"/>
                </a:rPr>
                <a:t>m = 5, (3,-2) </a:t>
              </a:r>
              <a:endParaRPr lang="ar-EG" altLang="ar-SA" sz="3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735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 rtl="1" eaLnBrk="1" hangingPunct="1"/>
            <a:endParaRPr lang="ar-SA" altLang="ar-SA"/>
          </a:p>
        </p:txBody>
      </p:sp>
      <p:sp>
        <p:nvSpPr>
          <p:cNvPr id="57351" name="Rectangle 5"/>
          <p:cNvSpPr>
            <a:spLocks noChangeArrowheads="1"/>
          </p:cNvSpPr>
          <p:nvPr/>
        </p:nvSpPr>
        <p:spPr bwMode="auto">
          <a:xfrm>
            <a:off x="0" y="266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 rtl="1" eaLnBrk="1" hangingPunct="1"/>
            <a:endParaRPr lang="ar-SA" altLang="ar-SA"/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2000" y="3581400"/>
            <a:ext cx="42672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  <p:sndAc>
      <p:stSnd>
        <p:snd r:embed="rId2" name="0008 - نملة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036 - جون ميا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152400"/>
            <a:ext cx="8763000" cy="6477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8371" name="Group 2"/>
          <p:cNvGrpSpPr>
            <a:grpSpLocks/>
          </p:cNvGrpSpPr>
          <p:nvPr/>
        </p:nvGrpSpPr>
        <p:grpSpPr bwMode="auto">
          <a:xfrm>
            <a:off x="323850" y="228600"/>
            <a:ext cx="2952750" cy="1323975"/>
            <a:chOff x="6172200" y="304800"/>
            <a:chExt cx="2952711" cy="1323439"/>
          </a:xfrm>
        </p:grpSpPr>
        <p:sp>
          <p:nvSpPr>
            <p:cNvPr id="4" name="Rectangle 3"/>
            <p:cNvSpPr/>
            <p:nvPr/>
          </p:nvSpPr>
          <p:spPr>
            <a:xfrm>
              <a:off x="6172200" y="533400"/>
              <a:ext cx="2362200" cy="838200"/>
            </a:xfrm>
            <a:prstGeom prst="rect">
              <a:avLst/>
            </a:prstGeom>
            <a:blipFill>
              <a:blip r:embed="rId6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  <a:lum bright="-2000" contrast="45000"/>
              </a:blip>
              <a:tile tx="0" ty="0" sx="100000" sy="100000" flip="none" algn="tl"/>
            </a:blip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Oval 4"/>
            <p:cNvSpPr/>
            <p:nvPr/>
          </p:nvSpPr>
          <p:spPr>
            <a:xfrm>
              <a:off x="7924777" y="533307"/>
              <a:ext cx="609592" cy="837861"/>
            </a:xfrm>
            <a:prstGeom prst="ellipse">
              <a:avLst/>
            </a:prstGeom>
            <a:solidFill>
              <a:srgbClr val="0033CC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848600" y="304800"/>
              <a:ext cx="1276311" cy="1323439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Font typeface="Wingdings" pitchFamily="2" charset="2"/>
                <a:buChar char="ü"/>
                <a:defRPr/>
              </a:pPr>
              <a:r>
                <a:rPr lang="ar-EG" sz="8000" b="1" dirty="0">
                  <a:ln>
                    <a:solidFill>
                      <a:sysClr val="windowText" lastClr="000000"/>
                    </a:solidFill>
                  </a:ln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</p:grpSp>
      <p:sp>
        <p:nvSpPr>
          <p:cNvPr id="58372" name="Rectangle 1"/>
          <p:cNvSpPr>
            <a:spLocks noChangeArrowheads="1"/>
          </p:cNvSpPr>
          <p:nvPr/>
        </p:nvSpPr>
        <p:spPr bwMode="auto">
          <a:xfrm>
            <a:off x="476250" y="533400"/>
            <a:ext cx="14112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4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تــأكــــد</a:t>
            </a:r>
            <a:endParaRPr lang="ar-EG" altLang="ar-SA" sz="44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477000" y="1143000"/>
            <a:ext cx="2209800" cy="1752600"/>
          </a:xfrm>
          <a:prstGeom prst="rect">
            <a:avLst/>
          </a:prstGeom>
          <a:blipFill>
            <a:blip r:embed="rId7" cstate="print">
              <a:lum bright="-30000" contrast="31000"/>
            </a:blip>
            <a:stretch>
              <a:fillRect/>
            </a:stretch>
          </a:blipFill>
          <a:ln>
            <a:noFill/>
          </a:ln>
          <a:scene3d>
            <a:camera prst="orthographicFront">
              <a:rot lat="0" lon="11099999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6781800" y="1577975"/>
            <a:ext cx="16367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 eaLnBrk="1" hangingPunct="1"/>
            <a:r>
              <a:rPr lang="ar-EG" altLang="ar-SA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المثال </a:t>
            </a:r>
            <a:r>
              <a:rPr lang="en-US" altLang="ar-SA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endParaRPr lang="ar-EG" altLang="ar-SA" sz="4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10"/>
          <p:cNvGrpSpPr>
            <a:grpSpLocks/>
          </p:cNvGrpSpPr>
          <p:nvPr/>
        </p:nvGrpSpPr>
        <p:grpSpPr bwMode="auto">
          <a:xfrm>
            <a:off x="8001000" y="3657600"/>
            <a:ext cx="767808" cy="585791"/>
            <a:chOff x="7690498" y="4215825"/>
            <a:chExt cx="767702" cy="584968"/>
          </a:xfrm>
        </p:grpSpPr>
        <p:sp>
          <p:nvSpPr>
            <p:cNvPr id="12" name="Oval 11"/>
            <p:cNvSpPr/>
            <p:nvPr/>
          </p:nvSpPr>
          <p:spPr>
            <a:xfrm>
              <a:off x="7772494" y="4266556"/>
              <a:ext cx="685706" cy="534237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378" name="Rectangle 12"/>
            <p:cNvSpPr>
              <a:spLocks noChangeArrowheads="1"/>
            </p:cNvSpPr>
            <p:nvPr/>
          </p:nvSpPr>
          <p:spPr bwMode="auto">
            <a:xfrm>
              <a:off x="7690498" y="4215825"/>
              <a:ext cx="731188" cy="5839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rtl="1" eaLnBrk="1" hangingPunct="1"/>
              <a:r>
                <a:rPr lang="en-US" altLang="ar-SA" sz="3200" b="1" dirty="0">
                  <a:latin typeface="Times New Roman" pitchFamily="18" charset="0"/>
                  <a:cs typeface="Times New Roman" pitchFamily="18" charset="0"/>
                </a:rPr>
                <a:t>5</a:t>
              </a:r>
              <a:r>
                <a:rPr lang="ar-EG" altLang="ar-SA" sz="3200" b="1" dirty="0" err="1"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lang="ar-EG" altLang="ar-SA" sz="3200" b="1" dirty="0">
                  <a:latin typeface="Times New Roman" pitchFamily="18" charset="0"/>
                  <a:cs typeface="Times New Roman" pitchFamily="18" charset="0"/>
                </a:rPr>
                <a:t>  </a:t>
              </a:r>
              <a:endParaRPr lang="en-US" altLang="ar-SA" sz="3200" b="1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457200" y="1981200"/>
            <a:ext cx="61722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 eaLnBrk="1" hangingPunct="1"/>
            <a:r>
              <a:rPr lang="ar-EG" altLang="ar-SA" sz="3200" b="1" dirty="0">
                <a:latin typeface="Times New Roman" pitchFamily="18" charset="0"/>
                <a:cs typeface="Times New Roman" pitchFamily="18" charset="0"/>
              </a:rPr>
              <a:t>اكتب بصيغة الميل ونقطة معادلة المستقيم المعطى ميله ونقطة يمر </a:t>
            </a:r>
            <a:r>
              <a:rPr lang="ar-EG" altLang="ar-SA" sz="3200" b="1" dirty="0" err="1">
                <a:latin typeface="Times New Roman" pitchFamily="18" charset="0"/>
                <a:cs typeface="Times New Roman" pitchFamily="18" charset="0"/>
              </a:rPr>
              <a:t>بها</a:t>
            </a:r>
            <a:r>
              <a:rPr lang="ar-EG" altLang="ar-SA" sz="3200" b="1" dirty="0">
                <a:latin typeface="Times New Roman" pitchFamily="18" charset="0"/>
                <a:cs typeface="Times New Roman" pitchFamily="18" charset="0"/>
              </a:rPr>
              <a:t> في كل مما يأتي، ثم مثله </a:t>
            </a:r>
            <a:r>
              <a:rPr lang="ar-EG" altLang="ar-SA" sz="3200" b="1" dirty="0" err="1">
                <a:latin typeface="Times New Roman" pitchFamily="18" charset="0"/>
                <a:cs typeface="Times New Roman" pitchFamily="18" charset="0"/>
              </a:rPr>
              <a:t>بيانياً:</a:t>
            </a:r>
            <a:endParaRPr lang="ar-EG" altLang="ar-SA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384" name="Picture 1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038600" y="3505200"/>
            <a:ext cx="3810000" cy="959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19809" name="Object 1"/>
          <p:cNvGraphicFramePr>
            <a:graphicFrameLocks noChangeAspect="1"/>
          </p:cNvGraphicFramePr>
          <p:nvPr/>
        </p:nvGraphicFramePr>
        <p:xfrm>
          <a:off x="762000" y="4648200"/>
          <a:ext cx="7772400" cy="1752600"/>
        </p:xfrm>
        <a:graphic>
          <a:graphicData uri="http://schemas.openxmlformats.org/presentationml/2006/ole">
            <p:oleObj spid="_x0000_s58385" r:id="rId9" imgW="4394200" imgH="927100" progId="">
              <p:embed/>
            </p:oleObj>
          </a:graphicData>
        </a:graphic>
      </p:graphicFrame>
    </p:spTree>
  </p:cSld>
  <p:clrMapOvr>
    <a:masterClrMapping/>
  </p:clrMapOvr>
  <p:transition>
    <p:wipe/>
    <p:sndAc>
      <p:stSnd>
        <p:snd r:embed="rId3" name="0008 - نملة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135 - steel drum bea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98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98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152400"/>
            <a:ext cx="8763000" cy="6477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323850" y="228600"/>
            <a:ext cx="2952750" cy="1323975"/>
            <a:chOff x="6172200" y="304800"/>
            <a:chExt cx="2952711" cy="1323439"/>
          </a:xfrm>
        </p:grpSpPr>
        <p:sp>
          <p:nvSpPr>
            <p:cNvPr id="4" name="Rectangle 3"/>
            <p:cNvSpPr/>
            <p:nvPr/>
          </p:nvSpPr>
          <p:spPr>
            <a:xfrm>
              <a:off x="6172200" y="533400"/>
              <a:ext cx="2362200" cy="838200"/>
            </a:xfrm>
            <a:prstGeom prst="rect">
              <a:avLst/>
            </a:prstGeom>
            <a:blipFill>
              <a:blip r:embed="rId5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  <a:lum bright="-2000" contrast="45000"/>
              </a:blip>
              <a:tile tx="0" ty="0" sx="100000" sy="100000" flip="none" algn="tl"/>
            </a:blip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Oval 4"/>
            <p:cNvSpPr/>
            <p:nvPr/>
          </p:nvSpPr>
          <p:spPr>
            <a:xfrm>
              <a:off x="7924777" y="533307"/>
              <a:ext cx="609592" cy="837861"/>
            </a:xfrm>
            <a:prstGeom prst="ellipse">
              <a:avLst/>
            </a:prstGeom>
            <a:solidFill>
              <a:srgbClr val="0033CC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848600" y="304800"/>
              <a:ext cx="1276311" cy="1323439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Font typeface="Wingdings" pitchFamily="2" charset="2"/>
                <a:buChar char="ü"/>
                <a:defRPr/>
              </a:pPr>
              <a:r>
                <a:rPr lang="ar-EG" sz="8000" b="1" dirty="0">
                  <a:ln>
                    <a:solidFill>
                      <a:sysClr val="windowText" lastClr="000000"/>
                    </a:solidFill>
                  </a:ln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</p:grp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76250" y="533400"/>
            <a:ext cx="14112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4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تــأكــــد</a:t>
            </a:r>
            <a:endParaRPr lang="ar-EG" altLang="ar-SA" sz="44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477000" y="1143000"/>
            <a:ext cx="2209800" cy="1752600"/>
          </a:xfrm>
          <a:prstGeom prst="rect">
            <a:avLst/>
          </a:prstGeom>
          <a:blipFill>
            <a:blip r:embed="rId6" cstate="print">
              <a:lum bright="-30000" contrast="31000"/>
            </a:blip>
            <a:stretch>
              <a:fillRect/>
            </a:stretch>
          </a:blipFill>
          <a:ln>
            <a:noFill/>
          </a:ln>
          <a:scene3d>
            <a:camera prst="orthographicFront">
              <a:rot lat="0" lon="11099999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6781800" y="1577975"/>
            <a:ext cx="16367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 eaLnBrk="1" hangingPunct="1"/>
            <a:r>
              <a:rPr lang="ar-EG" altLang="ar-SA" sz="4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المثال </a:t>
            </a:r>
            <a:r>
              <a:rPr lang="en-US" altLang="ar-SA" sz="4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endParaRPr lang="ar-EG" altLang="ar-SA" sz="40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Group 10"/>
          <p:cNvGrpSpPr>
            <a:grpSpLocks/>
          </p:cNvGrpSpPr>
          <p:nvPr/>
        </p:nvGrpSpPr>
        <p:grpSpPr bwMode="auto">
          <a:xfrm>
            <a:off x="8001000" y="3657600"/>
            <a:ext cx="767808" cy="585791"/>
            <a:chOff x="7690498" y="4215825"/>
            <a:chExt cx="767702" cy="584968"/>
          </a:xfrm>
        </p:grpSpPr>
        <p:sp>
          <p:nvSpPr>
            <p:cNvPr id="11" name="Oval 11"/>
            <p:cNvSpPr/>
            <p:nvPr/>
          </p:nvSpPr>
          <p:spPr>
            <a:xfrm>
              <a:off x="7772494" y="4266556"/>
              <a:ext cx="685706" cy="534237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Rectangle 12"/>
            <p:cNvSpPr>
              <a:spLocks noChangeArrowheads="1"/>
            </p:cNvSpPr>
            <p:nvPr/>
          </p:nvSpPr>
          <p:spPr bwMode="auto">
            <a:xfrm>
              <a:off x="7690498" y="4215825"/>
              <a:ext cx="731188" cy="5839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rtl="1" eaLnBrk="1" hangingPunct="1"/>
              <a:r>
                <a:rPr lang="en-US" altLang="ar-SA" sz="3200" b="1" dirty="0">
                  <a:latin typeface="Times New Roman" pitchFamily="18" charset="0"/>
                  <a:cs typeface="Times New Roman" pitchFamily="18" charset="0"/>
                </a:rPr>
                <a:t>5</a:t>
              </a:r>
              <a:r>
                <a:rPr lang="ar-EG" altLang="ar-SA" sz="3200" b="1" dirty="0" err="1"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lang="ar-EG" altLang="ar-SA" sz="3200" b="1" dirty="0">
                  <a:latin typeface="Times New Roman" pitchFamily="18" charset="0"/>
                  <a:cs typeface="Times New Roman" pitchFamily="18" charset="0"/>
                </a:rPr>
                <a:t>  </a:t>
              </a:r>
              <a:endParaRPr lang="en-US" altLang="ar-SA" sz="3200" b="1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457200" y="1981200"/>
            <a:ext cx="61722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 eaLnBrk="1" hangingPunct="1"/>
            <a:r>
              <a:rPr lang="ar-EG" altLang="ar-SA" sz="3200" b="1" dirty="0">
                <a:latin typeface="Times New Roman" pitchFamily="18" charset="0"/>
                <a:cs typeface="Times New Roman" pitchFamily="18" charset="0"/>
              </a:rPr>
              <a:t>اكتب بصيغة الميل ونقطة معادلة المستقيم المعطى ميله ونقطة يمر </a:t>
            </a:r>
            <a:r>
              <a:rPr lang="ar-EG" altLang="ar-SA" sz="3200" b="1" dirty="0" err="1">
                <a:latin typeface="Times New Roman" pitchFamily="18" charset="0"/>
                <a:cs typeface="Times New Roman" pitchFamily="18" charset="0"/>
              </a:rPr>
              <a:t>بها</a:t>
            </a:r>
            <a:r>
              <a:rPr lang="ar-EG" altLang="ar-SA" sz="3200" b="1" dirty="0">
                <a:latin typeface="Times New Roman" pitchFamily="18" charset="0"/>
                <a:cs typeface="Times New Roman" pitchFamily="18" charset="0"/>
              </a:rPr>
              <a:t> في كل مما يأتي، ثم مثله </a:t>
            </a:r>
            <a:r>
              <a:rPr lang="ar-EG" altLang="ar-SA" sz="3200" b="1" dirty="0" err="1">
                <a:latin typeface="Times New Roman" pitchFamily="18" charset="0"/>
                <a:cs typeface="Times New Roman" pitchFamily="18" charset="0"/>
              </a:rPr>
              <a:t>بيانياً:</a:t>
            </a:r>
            <a:endParaRPr lang="ar-EG" altLang="ar-SA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1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38600" y="3505200"/>
            <a:ext cx="3810000" cy="959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5" name="Object 4"/>
          <p:cNvGraphicFramePr>
            <a:graphicFrameLocks noChangeAspect="1"/>
          </p:cNvGraphicFramePr>
          <p:nvPr/>
        </p:nvGraphicFramePr>
        <p:xfrm>
          <a:off x="5181600" y="5410200"/>
          <a:ext cx="3352800" cy="1066800"/>
        </p:xfrm>
        <a:graphic>
          <a:graphicData uri="http://schemas.openxmlformats.org/presentationml/2006/ole">
            <p:oleObj spid="_x0000_s98306" r:id="rId8" imgW="1104421" imgH="495085" progId="">
              <p:embed/>
            </p:oleObj>
          </a:graphicData>
        </a:graphic>
      </p:graphicFrame>
      <p:pic>
        <p:nvPicPr>
          <p:cNvPr id="16" name="Picture 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28600" y="3886200"/>
            <a:ext cx="3657600" cy="2726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مربع نص 16"/>
          <p:cNvSpPr txBox="1">
            <a:spLocks noChangeArrowheads="1"/>
          </p:cNvSpPr>
          <p:nvPr/>
        </p:nvSpPr>
        <p:spPr bwMode="auto">
          <a:xfrm>
            <a:off x="5257800" y="4572000"/>
            <a:ext cx="32766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 eaLnBrk="1" hangingPunct="1"/>
            <a:r>
              <a:rPr lang="ar-EG" altLang="ar-SA" sz="4400" b="1" dirty="0"/>
              <a:t>معادلة المستقيم</a:t>
            </a:r>
            <a:endParaRPr lang="ar-SA" altLang="ar-SA" sz="4400" b="1" dirty="0"/>
          </a:p>
        </p:txBody>
      </p:sp>
    </p:spTree>
  </p:cSld>
  <p:clrMapOvr>
    <a:masterClrMapping/>
  </p:clrMapOvr>
  <p:transition>
    <p:wipe/>
    <p:sndAc>
      <p:stSnd>
        <p:snd r:embed="rId3" name="0008 - نملة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152400"/>
            <a:ext cx="8763000" cy="6477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0419" name="Group 2"/>
          <p:cNvGrpSpPr>
            <a:grpSpLocks/>
          </p:cNvGrpSpPr>
          <p:nvPr/>
        </p:nvGrpSpPr>
        <p:grpSpPr bwMode="auto">
          <a:xfrm>
            <a:off x="323850" y="228600"/>
            <a:ext cx="2952750" cy="1323975"/>
            <a:chOff x="6172200" y="304800"/>
            <a:chExt cx="2952711" cy="1323439"/>
          </a:xfrm>
        </p:grpSpPr>
        <p:sp>
          <p:nvSpPr>
            <p:cNvPr id="4" name="Rectangle 3"/>
            <p:cNvSpPr/>
            <p:nvPr/>
          </p:nvSpPr>
          <p:spPr>
            <a:xfrm>
              <a:off x="6172200" y="533400"/>
              <a:ext cx="2362200" cy="838200"/>
            </a:xfrm>
            <a:prstGeom prst="rect">
              <a:avLst/>
            </a:prstGeom>
            <a:blipFill>
              <a:blip r:embed="rId6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  <a:lum bright="-2000" contrast="45000"/>
              </a:blip>
              <a:tile tx="0" ty="0" sx="100000" sy="100000" flip="none" algn="tl"/>
            </a:blip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Oval 4"/>
            <p:cNvSpPr/>
            <p:nvPr/>
          </p:nvSpPr>
          <p:spPr>
            <a:xfrm>
              <a:off x="7924777" y="533307"/>
              <a:ext cx="609592" cy="837861"/>
            </a:xfrm>
            <a:prstGeom prst="ellipse">
              <a:avLst/>
            </a:prstGeom>
            <a:solidFill>
              <a:srgbClr val="0033CC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848600" y="304800"/>
              <a:ext cx="1276311" cy="1323439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Font typeface="Wingdings" pitchFamily="2" charset="2"/>
                <a:buChar char="ü"/>
                <a:defRPr/>
              </a:pPr>
              <a:r>
                <a:rPr lang="ar-EG" sz="8000" b="1" dirty="0">
                  <a:ln>
                    <a:solidFill>
                      <a:sysClr val="windowText" lastClr="000000"/>
                    </a:solidFill>
                  </a:ln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</p:grpSp>
      <p:sp>
        <p:nvSpPr>
          <p:cNvPr id="60420" name="Rectangle 1"/>
          <p:cNvSpPr>
            <a:spLocks noChangeArrowheads="1"/>
          </p:cNvSpPr>
          <p:nvPr/>
        </p:nvSpPr>
        <p:spPr bwMode="auto">
          <a:xfrm>
            <a:off x="476250" y="533400"/>
            <a:ext cx="14112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4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تــأكــــد</a:t>
            </a:r>
            <a:endParaRPr lang="ar-EG" altLang="ar-SA" sz="44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477000" y="1143000"/>
            <a:ext cx="2209800" cy="1752600"/>
          </a:xfrm>
          <a:prstGeom prst="rect">
            <a:avLst/>
          </a:prstGeom>
          <a:blipFill>
            <a:blip r:embed="rId7" cstate="print">
              <a:lum bright="-30000" contrast="31000"/>
            </a:blip>
            <a:stretch>
              <a:fillRect/>
            </a:stretch>
          </a:blipFill>
          <a:ln>
            <a:noFill/>
          </a:ln>
          <a:scene3d>
            <a:camera prst="orthographicFront">
              <a:rot lat="0" lon="11099999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6781800" y="1577975"/>
            <a:ext cx="16367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 eaLnBrk="1" hangingPunct="1"/>
            <a:r>
              <a:rPr lang="ar-EG" altLang="ar-SA" sz="4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المثال </a:t>
            </a:r>
            <a:r>
              <a:rPr lang="en-US" altLang="ar-SA" sz="4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endParaRPr lang="ar-EG" altLang="ar-SA" sz="40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457200" y="1981200"/>
            <a:ext cx="61722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ar-EG" altLang="ar-SA" sz="3200" b="1" dirty="0">
                <a:latin typeface="Times New Roman" pitchFamily="18" charset="0"/>
                <a:cs typeface="Times New Roman" pitchFamily="18" charset="0"/>
              </a:rPr>
              <a:t>اكتب بصيغة الميل ونقطة معادلة المستقيم المعطى ميله ونقطة يمر </a:t>
            </a:r>
            <a:r>
              <a:rPr lang="ar-EG" altLang="ar-SA" sz="3200" b="1" dirty="0" err="1">
                <a:latin typeface="Times New Roman" pitchFamily="18" charset="0"/>
                <a:cs typeface="Times New Roman" pitchFamily="18" charset="0"/>
              </a:rPr>
              <a:t>بها</a:t>
            </a:r>
            <a:r>
              <a:rPr lang="ar-EG" altLang="ar-SA" sz="3200" b="1" dirty="0">
                <a:latin typeface="Times New Roman" pitchFamily="18" charset="0"/>
                <a:cs typeface="Times New Roman" pitchFamily="18" charset="0"/>
              </a:rPr>
              <a:t> في كل مما يأتي، ثم مثله </a:t>
            </a:r>
            <a:r>
              <a:rPr lang="ar-EG" altLang="ar-SA" sz="3200" b="1" dirty="0" err="1">
                <a:latin typeface="Times New Roman" pitchFamily="18" charset="0"/>
                <a:cs typeface="Times New Roman" pitchFamily="18" charset="0"/>
              </a:rPr>
              <a:t>بيانياً:</a:t>
            </a:r>
            <a:endParaRPr lang="ar-EG" altLang="ar-SA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10"/>
          <p:cNvGrpSpPr>
            <a:grpSpLocks/>
          </p:cNvGrpSpPr>
          <p:nvPr/>
        </p:nvGrpSpPr>
        <p:grpSpPr bwMode="auto">
          <a:xfrm>
            <a:off x="5181600" y="3276600"/>
            <a:ext cx="3608388" cy="584200"/>
            <a:chOff x="4850235" y="4215825"/>
            <a:chExt cx="3607965" cy="585351"/>
          </a:xfrm>
        </p:grpSpPr>
        <p:sp>
          <p:nvSpPr>
            <p:cNvPr id="12" name="Oval 11"/>
            <p:cNvSpPr/>
            <p:nvPr/>
          </p:nvSpPr>
          <p:spPr>
            <a:xfrm>
              <a:off x="7772480" y="4266725"/>
              <a:ext cx="685720" cy="534451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428" name="Rectangle 12"/>
            <p:cNvSpPr>
              <a:spLocks noChangeArrowheads="1"/>
            </p:cNvSpPr>
            <p:nvPr/>
          </p:nvSpPr>
          <p:spPr bwMode="auto">
            <a:xfrm>
              <a:off x="4850235" y="4215825"/>
              <a:ext cx="3492854" cy="585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rtl="1" eaLnBrk="1" hangingPunct="1"/>
              <a:r>
                <a:rPr lang="en-US" altLang="ar-SA" sz="3200" b="1" dirty="0">
                  <a:latin typeface="Times New Roman" pitchFamily="18" charset="0"/>
                  <a:cs typeface="Times New Roman" pitchFamily="18" charset="0"/>
                </a:rPr>
                <a:t>6</a:t>
              </a:r>
              <a:r>
                <a:rPr lang="ar-EG" altLang="ar-SA" sz="3200" b="1" dirty="0" err="1"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lang="ar-EG" altLang="ar-SA" sz="3200" b="1" dirty="0"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altLang="ar-SA" sz="3200" b="1" dirty="0">
                  <a:latin typeface="Times New Roman" pitchFamily="18" charset="0"/>
                  <a:cs typeface="Times New Roman" pitchFamily="18" charset="0"/>
                </a:rPr>
                <a:t>m = -4.25, (-4,6)</a:t>
              </a:r>
              <a:endParaRPr lang="en-US" altLang="ar-SA" sz="3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042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 rtl="1" eaLnBrk="1" hangingPunct="1"/>
            <a:endParaRPr lang="ar-SA" altLang="ar-SA"/>
          </a:p>
        </p:txBody>
      </p:sp>
      <p:sp>
        <p:nvSpPr>
          <p:cNvPr id="60426" name="Rectangle 3"/>
          <p:cNvSpPr>
            <a:spLocks noChangeArrowheads="1"/>
          </p:cNvSpPr>
          <p:nvPr/>
        </p:nvSpPr>
        <p:spPr bwMode="auto">
          <a:xfrm>
            <a:off x="0" y="342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 rtl="1" eaLnBrk="1" hangingPunct="1"/>
            <a:endParaRPr lang="ar-SA" altLang="ar-SA"/>
          </a:p>
        </p:txBody>
      </p:sp>
      <p:graphicFrame>
        <p:nvGraphicFramePr>
          <p:cNvPr id="117763" name="Object 3"/>
          <p:cNvGraphicFramePr>
            <a:graphicFrameLocks noChangeAspect="1"/>
          </p:cNvGraphicFramePr>
          <p:nvPr/>
        </p:nvGraphicFramePr>
        <p:xfrm>
          <a:off x="609600" y="4800600"/>
          <a:ext cx="8153400" cy="1600200"/>
        </p:xfrm>
        <a:graphic>
          <a:graphicData uri="http://schemas.openxmlformats.org/presentationml/2006/ole">
            <p:oleObj spid="_x0000_s60434" r:id="rId8" imgW="4406900" imgH="774700" progId="">
              <p:embed/>
            </p:oleObj>
          </a:graphicData>
        </a:graphic>
      </p:graphicFrame>
    </p:spTree>
  </p:cSld>
  <p:clrMapOvr>
    <a:masterClrMapping/>
  </p:clrMapOvr>
  <p:transition>
    <p:wipe/>
    <p:sndAc>
      <p:stSnd>
        <p:snd r:embed="rId3" name="0008 - نملة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135 - steel drum bea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77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77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/>
          <p:cNvSpPr/>
          <p:nvPr/>
        </p:nvSpPr>
        <p:spPr>
          <a:xfrm>
            <a:off x="228600" y="152400"/>
            <a:ext cx="8763000" cy="6477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Group 2"/>
          <p:cNvGrpSpPr>
            <a:grpSpLocks/>
          </p:cNvGrpSpPr>
          <p:nvPr/>
        </p:nvGrpSpPr>
        <p:grpSpPr bwMode="auto">
          <a:xfrm>
            <a:off x="323850" y="228600"/>
            <a:ext cx="2952750" cy="1323975"/>
            <a:chOff x="6172200" y="304800"/>
            <a:chExt cx="2952711" cy="1323439"/>
          </a:xfrm>
        </p:grpSpPr>
        <p:sp>
          <p:nvSpPr>
            <p:cNvPr id="14" name="Rectangle 3"/>
            <p:cNvSpPr/>
            <p:nvPr/>
          </p:nvSpPr>
          <p:spPr>
            <a:xfrm>
              <a:off x="6172200" y="533400"/>
              <a:ext cx="2362200" cy="838200"/>
            </a:xfrm>
            <a:prstGeom prst="rect">
              <a:avLst/>
            </a:prstGeom>
            <a:blipFill>
              <a:blip r:embed="rId4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  <a:lum bright="-2000" contrast="45000"/>
              </a:blip>
              <a:tile tx="0" ty="0" sx="100000" sy="100000" flip="none" algn="tl"/>
            </a:blip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Oval 4"/>
            <p:cNvSpPr/>
            <p:nvPr/>
          </p:nvSpPr>
          <p:spPr>
            <a:xfrm>
              <a:off x="7924777" y="533307"/>
              <a:ext cx="609592" cy="837861"/>
            </a:xfrm>
            <a:prstGeom prst="ellipse">
              <a:avLst/>
            </a:prstGeom>
            <a:solidFill>
              <a:srgbClr val="0033CC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TextBox 5"/>
            <p:cNvSpPr txBox="1"/>
            <p:nvPr/>
          </p:nvSpPr>
          <p:spPr>
            <a:xfrm>
              <a:off x="7848600" y="304800"/>
              <a:ext cx="1276311" cy="1323439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Font typeface="Wingdings" pitchFamily="2" charset="2"/>
                <a:buChar char="ü"/>
                <a:defRPr/>
              </a:pPr>
              <a:r>
                <a:rPr lang="ar-EG" sz="8000" b="1" dirty="0">
                  <a:ln>
                    <a:solidFill>
                      <a:sysClr val="windowText" lastClr="000000"/>
                    </a:solidFill>
                  </a:ln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</p:grp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476250" y="533400"/>
            <a:ext cx="14112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4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تــأكــــد</a:t>
            </a:r>
            <a:endParaRPr lang="ar-EG" altLang="ar-SA" sz="44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7"/>
          <p:cNvSpPr/>
          <p:nvPr/>
        </p:nvSpPr>
        <p:spPr>
          <a:xfrm>
            <a:off x="6477000" y="1143000"/>
            <a:ext cx="2209800" cy="1752600"/>
          </a:xfrm>
          <a:prstGeom prst="rect">
            <a:avLst/>
          </a:prstGeom>
          <a:blipFill>
            <a:blip r:embed="rId5" cstate="print">
              <a:lum bright="-30000" contrast="31000"/>
            </a:blip>
            <a:stretch>
              <a:fillRect/>
            </a:stretch>
          </a:blipFill>
          <a:ln>
            <a:noFill/>
          </a:ln>
          <a:scene3d>
            <a:camera prst="orthographicFront">
              <a:rot lat="0" lon="11099999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8"/>
          <p:cNvSpPr>
            <a:spLocks noChangeArrowheads="1"/>
          </p:cNvSpPr>
          <p:nvPr/>
        </p:nvSpPr>
        <p:spPr bwMode="auto">
          <a:xfrm>
            <a:off x="6781800" y="1577975"/>
            <a:ext cx="16367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 eaLnBrk="1" hangingPunct="1"/>
            <a:r>
              <a:rPr lang="ar-EG" altLang="ar-SA" sz="4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المثال </a:t>
            </a:r>
            <a:r>
              <a:rPr lang="en-US" altLang="ar-SA" sz="4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endParaRPr lang="ar-EG" altLang="ar-SA" sz="40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9"/>
          <p:cNvSpPr>
            <a:spLocks noChangeArrowheads="1"/>
          </p:cNvSpPr>
          <p:nvPr/>
        </p:nvSpPr>
        <p:spPr bwMode="auto">
          <a:xfrm>
            <a:off x="457200" y="1981200"/>
            <a:ext cx="61722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ar-EG" altLang="ar-SA" sz="3200" b="1" dirty="0">
                <a:latin typeface="Times New Roman" pitchFamily="18" charset="0"/>
                <a:cs typeface="Times New Roman" pitchFamily="18" charset="0"/>
              </a:rPr>
              <a:t>اكتب بصيغة الميل ونقطة معادلة المستقيم المعطى ميله ونقطة يمر </a:t>
            </a:r>
            <a:r>
              <a:rPr lang="ar-EG" altLang="ar-SA" sz="3200" b="1" dirty="0" err="1">
                <a:latin typeface="Times New Roman" pitchFamily="18" charset="0"/>
                <a:cs typeface="Times New Roman" pitchFamily="18" charset="0"/>
              </a:rPr>
              <a:t>بها</a:t>
            </a:r>
            <a:r>
              <a:rPr lang="ar-EG" altLang="ar-SA" sz="3200" b="1" dirty="0">
                <a:latin typeface="Times New Roman" pitchFamily="18" charset="0"/>
                <a:cs typeface="Times New Roman" pitchFamily="18" charset="0"/>
              </a:rPr>
              <a:t> في كل مما يأتي، ثم مثله </a:t>
            </a:r>
            <a:r>
              <a:rPr lang="ar-EG" altLang="ar-SA" sz="3200" b="1" dirty="0" err="1">
                <a:latin typeface="Times New Roman" pitchFamily="18" charset="0"/>
                <a:cs typeface="Times New Roman" pitchFamily="18" charset="0"/>
              </a:rPr>
              <a:t>بيانياً:</a:t>
            </a:r>
            <a:endParaRPr lang="ar-EG" altLang="ar-SA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" name="Group 10"/>
          <p:cNvGrpSpPr>
            <a:grpSpLocks/>
          </p:cNvGrpSpPr>
          <p:nvPr/>
        </p:nvGrpSpPr>
        <p:grpSpPr bwMode="auto">
          <a:xfrm>
            <a:off x="5181600" y="3276600"/>
            <a:ext cx="3608388" cy="584200"/>
            <a:chOff x="4850235" y="4215825"/>
            <a:chExt cx="3607965" cy="585351"/>
          </a:xfrm>
        </p:grpSpPr>
        <p:sp>
          <p:nvSpPr>
            <p:cNvPr id="22" name="Oval 11"/>
            <p:cNvSpPr/>
            <p:nvPr/>
          </p:nvSpPr>
          <p:spPr>
            <a:xfrm>
              <a:off x="7772480" y="4266725"/>
              <a:ext cx="685720" cy="534451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Rectangle 12"/>
            <p:cNvSpPr>
              <a:spLocks noChangeArrowheads="1"/>
            </p:cNvSpPr>
            <p:nvPr/>
          </p:nvSpPr>
          <p:spPr bwMode="auto">
            <a:xfrm>
              <a:off x="4850235" y="4215825"/>
              <a:ext cx="3492854" cy="585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rtl="1" eaLnBrk="1" hangingPunct="1"/>
              <a:r>
                <a:rPr lang="en-US" altLang="ar-SA" sz="3200" b="1" dirty="0">
                  <a:latin typeface="Times New Roman" pitchFamily="18" charset="0"/>
                  <a:cs typeface="Times New Roman" pitchFamily="18" charset="0"/>
                </a:rPr>
                <a:t>6</a:t>
              </a:r>
              <a:r>
                <a:rPr lang="ar-EG" altLang="ar-SA" sz="3200" b="1" dirty="0" err="1"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lang="ar-EG" altLang="ar-SA" sz="3200" b="1" dirty="0"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altLang="ar-SA" sz="3200" b="1" dirty="0">
                  <a:latin typeface="Times New Roman" pitchFamily="18" charset="0"/>
                  <a:cs typeface="Times New Roman" pitchFamily="18" charset="0"/>
                </a:rPr>
                <a:t>m = -4.25, (-4,6)</a:t>
              </a:r>
              <a:endParaRPr lang="en-US" altLang="ar-SA" sz="3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" name="TextBox 13"/>
          <p:cNvSpPr txBox="1">
            <a:spLocks noChangeArrowheads="1"/>
          </p:cNvSpPr>
          <p:nvPr/>
        </p:nvSpPr>
        <p:spPr bwMode="auto">
          <a:xfrm>
            <a:off x="5181600" y="4953000"/>
            <a:ext cx="35052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rtl="1" eaLnBrk="1" hangingPunct="1"/>
            <a:r>
              <a:rPr lang="ar-EG" altLang="ar-SA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معادلة </a:t>
            </a:r>
            <a:r>
              <a:rPr lang="ar-EG" altLang="ar-SA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المستقيم</a:t>
            </a:r>
          </a:p>
          <a:p>
            <a:pPr algn="ctr" rtl="1" eaLnBrk="1" hangingPunct="1"/>
            <a:r>
              <a:rPr lang="ar-EG" altLang="ar-SA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ar-SA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Y= -4.25 x +10</a:t>
            </a:r>
            <a:endParaRPr lang="ar-EG" altLang="ar-SA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4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 rtl="1" eaLnBrk="1" hangingPunct="1"/>
            <a:endParaRPr lang="ar-SA" altLang="ar-SA"/>
          </a:p>
        </p:txBody>
      </p:sp>
      <p:sp>
        <p:nvSpPr>
          <p:cNvPr id="61446" name="Rectangle 5"/>
          <p:cNvSpPr>
            <a:spLocks noChangeArrowheads="1"/>
          </p:cNvSpPr>
          <p:nvPr/>
        </p:nvSpPr>
        <p:spPr bwMode="auto">
          <a:xfrm>
            <a:off x="0" y="771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 rtl="1" eaLnBrk="1" hangingPunct="1"/>
            <a:endParaRPr lang="ar-SA" altLang="ar-SA"/>
          </a:p>
        </p:txBody>
      </p:sp>
      <p:sp>
        <p:nvSpPr>
          <p:cNvPr id="61447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 rtl="1" eaLnBrk="1" hangingPunct="1"/>
            <a:endParaRPr lang="ar-SA" altLang="ar-SA"/>
          </a:p>
        </p:txBody>
      </p:sp>
      <p:sp>
        <p:nvSpPr>
          <p:cNvPr id="61448" name="Rectangle 8"/>
          <p:cNvSpPr>
            <a:spLocks noChangeArrowheads="1"/>
          </p:cNvSpPr>
          <p:nvPr/>
        </p:nvSpPr>
        <p:spPr bwMode="auto">
          <a:xfrm>
            <a:off x="0" y="266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 rtl="1" eaLnBrk="1" hangingPunct="1"/>
            <a:endParaRPr lang="ar-SA" altLang="ar-SA"/>
          </a:p>
        </p:txBody>
      </p:sp>
      <p:pic>
        <p:nvPicPr>
          <p:cNvPr id="117769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4800" y="3505200"/>
            <a:ext cx="4648200" cy="304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  <p:sndAc>
      <p:stSnd>
        <p:snd r:embed="rId2" name="0008 - نملة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240 - button 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77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77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152400"/>
            <a:ext cx="8763000" cy="6477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2467" name="Group 2"/>
          <p:cNvGrpSpPr>
            <a:grpSpLocks/>
          </p:cNvGrpSpPr>
          <p:nvPr/>
        </p:nvGrpSpPr>
        <p:grpSpPr bwMode="auto">
          <a:xfrm>
            <a:off x="323850" y="228600"/>
            <a:ext cx="2952750" cy="1323975"/>
            <a:chOff x="6172200" y="304800"/>
            <a:chExt cx="2952711" cy="1323439"/>
          </a:xfrm>
        </p:grpSpPr>
        <p:sp>
          <p:nvSpPr>
            <p:cNvPr id="4" name="Rectangle 3"/>
            <p:cNvSpPr/>
            <p:nvPr/>
          </p:nvSpPr>
          <p:spPr>
            <a:xfrm>
              <a:off x="6172200" y="533400"/>
              <a:ext cx="2362200" cy="838200"/>
            </a:xfrm>
            <a:prstGeom prst="rect">
              <a:avLst/>
            </a:prstGeom>
            <a:blipFill>
              <a:blip r:embed="rId6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  <a:lum bright="-2000" contrast="45000"/>
              </a:blip>
              <a:tile tx="0" ty="0" sx="100000" sy="100000" flip="none" algn="tl"/>
            </a:blip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Oval 4"/>
            <p:cNvSpPr/>
            <p:nvPr/>
          </p:nvSpPr>
          <p:spPr>
            <a:xfrm>
              <a:off x="7924777" y="533307"/>
              <a:ext cx="609592" cy="837861"/>
            </a:xfrm>
            <a:prstGeom prst="ellipse">
              <a:avLst/>
            </a:prstGeom>
            <a:solidFill>
              <a:srgbClr val="0033CC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848600" y="304800"/>
              <a:ext cx="1276311" cy="1323439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Font typeface="Wingdings" pitchFamily="2" charset="2"/>
                <a:buChar char="ü"/>
                <a:defRPr/>
              </a:pPr>
              <a:r>
                <a:rPr lang="ar-EG" sz="8000" b="1" dirty="0">
                  <a:ln>
                    <a:solidFill>
                      <a:sysClr val="windowText" lastClr="000000"/>
                    </a:solidFill>
                  </a:ln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</p:grpSp>
      <p:sp>
        <p:nvSpPr>
          <p:cNvPr id="62468" name="Rectangle 1"/>
          <p:cNvSpPr>
            <a:spLocks noChangeArrowheads="1"/>
          </p:cNvSpPr>
          <p:nvPr/>
        </p:nvSpPr>
        <p:spPr bwMode="auto">
          <a:xfrm>
            <a:off x="476250" y="533400"/>
            <a:ext cx="14112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4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تــأكــــد</a:t>
            </a:r>
            <a:endParaRPr lang="ar-EG" altLang="ar-SA" sz="44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943600" y="1143000"/>
            <a:ext cx="2743200" cy="1752600"/>
          </a:xfrm>
          <a:prstGeom prst="rect">
            <a:avLst/>
          </a:prstGeom>
          <a:blipFill>
            <a:blip r:embed="rId7" cstate="print">
              <a:lum bright="-30000" contrast="31000"/>
            </a:blip>
            <a:stretch>
              <a:fillRect/>
            </a:stretch>
          </a:blipFill>
          <a:ln>
            <a:noFill/>
          </a:ln>
          <a:scene3d>
            <a:camera prst="orthographicFront">
              <a:rot lat="0" lon="11099999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6208713" y="1524000"/>
            <a:ext cx="23256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 eaLnBrk="1" hangingPunct="1"/>
            <a:r>
              <a:rPr lang="ar-EG" altLang="ar-SA" sz="4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المثالان </a:t>
            </a:r>
            <a:r>
              <a:rPr lang="en-US" altLang="ar-SA" sz="4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3,4 </a:t>
            </a:r>
            <a:endParaRPr lang="ar-EG" altLang="ar-SA" sz="40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685800" y="2239963"/>
            <a:ext cx="5791200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 eaLnBrk="1" hangingPunct="1"/>
            <a:r>
              <a:rPr lang="ar-EG" altLang="ar-SA" sz="3200" b="1" dirty="0">
                <a:latin typeface="Times New Roman" pitchFamily="18" charset="0"/>
                <a:cs typeface="Times New Roman" pitchFamily="18" charset="0"/>
              </a:rPr>
              <a:t>اكتب بصيغة الميل والمقطع معادلة المستقيم الذي أعطيت نقطتان يمر </a:t>
            </a:r>
            <a:r>
              <a:rPr lang="ar-EG" altLang="ar-SA" sz="3200" b="1" dirty="0" err="1">
                <a:latin typeface="Times New Roman" pitchFamily="18" charset="0"/>
                <a:cs typeface="Times New Roman" pitchFamily="18" charset="0"/>
              </a:rPr>
              <a:t>بهما</a:t>
            </a:r>
            <a:r>
              <a:rPr lang="ar-EG" altLang="ar-SA" sz="3200" b="1" dirty="0">
                <a:latin typeface="Times New Roman" pitchFamily="18" charset="0"/>
                <a:cs typeface="Times New Roman" pitchFamily="18" charset="0"/>
              </a:rPr>
              <a:t> في كل مما يأتي:</a:t>
            </a:r>
            <a:endParaRPr lang="en-US" altLang="ar-SA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10"/>
          <p:cNvGrpSpPr>
            <a:grpSpLocks/>
          </p:cNvGrpSpPr>
          <p:nvPr/>
        </p:nvGrpSpPr>
        <p:grpSpPr bwMode="auto">
          <a:xfrm>
            <a:off x="5848350" y="3835400"/>
            <a:ext cx="2990850" cy="584200"/>
            <a:chOff x="5467965" y="4215825"/>
            <a:chExt cx="2990235" cy="585351"/>
          </a:xfrm>
        </p:grpSpPr>
        <p:sp>
          <p:nvSpPr>
            <p:cNvPr id="12" name="Oval 11"/>
            <p:cNvSpPr/>
            <p:nvPr/>
          </p:nvSpPr>
          <p:spPr>
            <a:xfrm>
              <a:off x="7772541" y="4266725"/>
              <a:ext cx="685659" cy="534451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2480" name="Rectangle 12"/>
            <p:cNvSpPr>
              <a:spLocks noChangeArrowheads="1"/>
            </p:cNvSpPr>
            <p:nvPr/>
          </p:nvSpPr>
          <p:spPr bwMode="auto">
            <a:xfrm>
              <a:off x="5467965" y="4215825"/>
              <a:ext cx="2848858" cy="585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rtl="1" eaLnBrk="1" hangingPunct="1"/>
              <a:r>
                <a:rPr lang="en-US" altLang="ar-SA" sz="3200" b="1">
                  <a:latin typeface="Times New Roman" pitchFamily="18" charset="0"/>
                  <a:cs typeface="Times New Roman" pitchFamily="18" charset="0"/>
                </a:rPr>
                <a:t>7</a:t>
              </a:r>
              <a:r>
                <a:rPr lang="ar-EG" altLang="ar-SA" sz="3200" b="1">
                  <a:latin typeface="Times New Roman" pitchFamily="18" charset="0"/>
                  <a:cs typeface="Times New Roman" pitchFamily="18" charset="0"/>
                </a:rPr>
                <a:t>-  </a:t>
              </a:r>
              <a:r>
                <a:rPr lang="en-US" altLang="ar-SA" sz="3200" b="1">
                  <a:latin typeface="Times New Roman" pitchFamily="18" charset="0"/>
                  <a:cs typeface="Times New Roman" pitchFamily="18" charset="0"/>
                </a:rPr>
                <a:t>(0 -1) , (4,4)</a:t>
              </a:r>
              <a:r>
                <a:rPr lang="ar-EG" altLang="ar-SA" sz="3200" b="1">
                  <a:latin typeface="Times New Roman" pitchFamily="18" charset="0"/>
                  <a:cs typeface="Times New Roman" pitchFamily="18" charset="0"/>
                </a:rPr>
                <a:t>	</a:t>
              </a:r>
              <a:r>
                <a:rPr lang="en-US" altLang="ar-SA" sz="3200" b="1">
                  <a:latin typeface="Times New Roman" pitchFamily="18" charset="0"/>
                  <a:cs typeface="Times New Roman" pitchFamily="18" charset="0"/>
                </a:rPr>
                <a:t> </a:t>
              </a:r>
              <a:endParaRPr lang="ar-EG" altLang="ar-SA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1" name="Group 13"/>
          <p:cNvGrpSpPr>
            <a:grpSpLocks/>
          </p:cNvGrpSpPr>
          <p:nvPr/>
        </p:nvGrpSpPr>
        <p:grpSpPr bwMode="auto">
          <a:xfrm>
            <a:off x="5910263" y="5715000"/>
            <a:ext cx="2928937" cy="584200"/>
            <a:chOff x="5529908" y="4215825"/>
            <a:chExt cx="2928292" cy="584775"/>
          </a:xfrm>
        </p:grpSpPr>
        <p:sp>
          <p:nvSpPr>
            <p:cNvPr id="15" name="Oval 14"/>
            <p:cNvSpPr/>
            <p:nvPr/>
          </p:nvSpPr>
          <p:spPr>
            <a:xfrm>
              <a:off x="7772551" y="4266675"/>
              <a:ext cx="685649" cy="533925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2478" name="Rectangle 15"/>
            <p:cNvSpPr>
              <a:spLocks noChangeArrowheads="1"/>
            </p:cNvSpPr>
            <p:nvPr/>
          </p:nvSpPr>
          <p:spPr bwMode="auto">
            <a:xfrm>
              <a:off x="5529908" y="4215825"/>
              <a:ext cx="2763898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rtl="1" eaLnBrk="1" hangingPunct="1"/>
              <a:r>
                <a:rPr lang="en-US" altLang="ar-SA" sz="3200" b="1">
                  <a:latin typeface="Times New Roman" pitchFamily="18" charset="0"/>
                  <a:cs typeface="Times New Roman" pitchFamily="18" charset="0"/>
                </a:rPr>
                <a:t>9</a:t>
              </a:r>
              <a:r>
                <a:rPr lang="ar-EG" altLang="ar-SA" sz="3200" b="1">
                  <a:latin typeface="Times New Roman" pitchFamily="18" charset="0"/>
                  <a:cs typeface="Times New Roman" pitchFamily="18" charset="0"/>
                </a:rPr>
                <a:t>-  </a:t>
              </a:r>
              <a:r>
                <a:rPr lang="en-US" altLang="ar-SA" sz="3200" b="1">
                  <a:latin typeface="Times New Roman" pitchFamily="18" charset="0"/>
                  <a:cs typeface="Times New Roman" pitchFamily="18" charset="0"/>
                </a:rPr>
                <a:t>(6,5), (-1,-4)</a:t>
              </a:r>
              <a:endParaRPr lang="en-US" altLang="ar-SA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Group 16"/>
          <p:cNvGrpSpPr>
            <a:grpSpLocks/>
          </p:cNvGrpSpPr>
          <p:nvPr/>
        </p:nvGrpSpPr>
        <p:grpSpPr bwMode="auto">
          <a:xfrm>
            <a:off x="5954713" y="4826000"/>
            <a:ext cx="2884487" cy="584200"/>
            <a:chOff x="5573962" y="4215825"/>
            <a:chExt cx="2884238" cy="584775"/>
          </a:xfrm>
        </p:grpSpPr>
        <p:sp>
          <p:nvSpPr>
            <p:cNvPr id="18" name="Oval 17"/>
            <p:cNvSpPr/>
            <p:nvPr/>
          </p:nvSpPr>
          <p:spPr>
            <a:xfrm>
              <a:off x="7772459" y="4266675"/>
              <a:ext cx="685741" cy="533925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2476" name="Rectangle 18"/>
            <p:cNvSpPr>
              <a:spLocks noChangeArrowheads="1"/>
            </p:cNvSpPr>
            <p:nvPr/>
          </p:nvSpPr>
          <p:spPr bwMode="auto">
            <a:xfrm>
              <a:off x="5573962" y="4215825"/>
              <a:ext cx="2731838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rtl="1" eaLnBrk="1" hangingPunct="1"/>
              <a:r>
                <a:rPr lang="en-US" altLang="ar-SA" sz="3200" b="1">
                  <a:latin typeface="Times New Roman" pitchFamily="18" charset="0"/>
                  <a:cs typeface="Times New Roman" pitchFamily="18" charset="0"/>
                </a:rPr>
                <a:t>8</a:t>
              </a:r>
              <a:r>
                <a:rPr lang="ar-EG" altLang="ar-SA" sz="3200" b="1">
                  <a:latin typeface="Times New Roman" pitchFamily="18" charset="0"/>
                  <a:cs typeface="Times New Roman" pitchFamily="18" charset="0"/>
                </a:rPr>
                <a:t>-  </a:t>
              </a:r>
              <a:r>
                <a:rPr lang="en-US" altLang="ar-SA" sz="3200" b="1">
                  <a:latin typeface="Times New Roman" pitchFamily="18" charset="0"/>
                  <a:cs typeface="Times New Roman" pitchFamily="18" charset="0"/>
                </a:rPr>
                <a:t>(4,3), (1,-6) </a:t>
              </a:r>
              <a:endParaRPr lang="ar-EG" altLang="ar-SA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>
    <p:wipe/>
    <p:sndAc>
      <p:stSnd>
        <p:snd r:embed="rId2" name="0008 - نملة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026 - short sharp cymba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199 - tap sou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135 - steel drum bea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0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135 - steel drum bea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5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135 - steel drum bea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/>
          <p:cNvSpPr/>
          <p:nvPr/>
        </p:nvSpPr>
        <p:spPr>
          <a:xfrm>
            <a:off x="228600" y="152400"/>
            <a:ext cx="8763000" cy="6477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2971800" y="533400"/>
            <a:ext cx="2990850" cy="584200"/>
            <a:chOff x="5467965" y="4215825"/>
            <a:chExt cx="2990235" cy="585351"/>
          </a:xfrm>
        </p:grpSpPr>
        <p:sp>
          <p:nvSpPr>
            <p:cNvPr id="20" name="Oval 11"/>
            <p:cNvSpPr/>
            <p:nvPr/>
          </p:nvSpPr>
          <p:spPr>
            <a:xfrm>
              <a:off x="7772541" y="4266725"/>
              <a:ext cx="685659" cy="534451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3495" name="Rectangle 12"/>
            <p:cNvSpPr>
              <a:spLocks noChangeArrowheads="1"/>
            </p:cNvSpPr>
            <p:nvPr/>
          </p:nvSpPr>
          <p:spPr bwMode="auto">
            <a:xfrm>
              <a:off x="5467965" y="4215825"/>
              <a:ext cx="2848858" cy="585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rtl="1" eaLnBrk="1" hangingPunct="1"/>
              <a:r>
                <a:rPr lang="en-US" altLang="ar-SA" sz="3200" b="1">
                  <a:latin typeface="Times New Roman" pitchFamily="18" charset="0"/>
                  <a:cs typeface="Times New Roman" pitchFamily="18" charset="0"/>
                </a:rPr>
                <a:t>7</a:t>
              </a:r>
              <a:r>
                <a:rPr lang="ar-EG" altLang="ar-SA" sz="3200" b="1">
                  <a:latin typeface="Times New Roman" pitchFamily="18" charset="0"/>
                  <a:cs typeface="Times New Roman" pitchFamily="18" charset="0"/>
                </a:rPr>
                <a:t>-  </a:t>
              </a:r>
              <a:r>
                <a:rPr lang="en-US" altLang="ar-SA" sz="3200" b="1">
                  <a:latin typeface="Times New Roman" pitchFamily="18" charset="0"/>
                  <a:cs typeface="Times New Roman" pitchFamily="18" charset="0"/>
                </a:rPr>
                <a:t>(0 -1) , (4,4)</a:t>
              </a:r>
              <a:r>
                <a:rPr lang="ar-EG" altLang="ar-SA" sz="3200" b="1">
                  <a:latin typeface="Times New Roman" pitchFamily="18" charset="0"/>
                  <a:cs typeface="Times New Roman" pitchFamily="18" charset="0"/>
                </a:rPr>
                <a:t>	</a:t>
              </a:r>
              <a:r>
                <a:rPr lang="en-US" altLang="ar-SA" sz="3200" b="1">
                  <a:latin typeface="Times New Roman" pitchFamily="18" charset="0"/>
                  <a:cs typeface="Times New Roman" pitchFamily="18" charset="0"/>
                </a:rPr>
                <a:t> </a:t>
              </a:r>
              <a:endParaRPr lang="ar-EG" altLang="ar-SA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3491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 rtl="1" eaLnBrk="1" hangingPunct="1"/>
            <a:endParaRPr lang="ar-SA" altLang="ar-SA"/>
          </a:p>
        </p:txBody>
      </p:sp>
      <p:graphicFrame>
        <p:nvGraphicFramePr>
          <p:cNvPr id="120833" name="Object 1"/>
          <p:cNvGraphicFramePr>
            <a:graphicFrameLocks noChangeAspect="1"/>
          </p:cNvGraphicFramePr>
          <p:nvPr/>
        </p:nvGraphicFramePr>
        <p:xfrm>
          <a:off x="1371600" y="1981200"/>
          <a:ext cx="6019800" cy="3971827"/>
        </p:xfrm>
        <a:graphic>
          <a:graphicData uri="http://schemas.openxmlformats.org/presentationml/2006/ole">
            <p:oleObj spid="_x0000_s63492" r:id="rId6" imgW="2667000" imgH="1714500" progId="">
              <p:embed/>
            </p:oleObj>
          </a:graphicData>
        </a:graphic>
      </p:graphicFrame>
      <p:sp>
        <p:nvSpPr>
          <p:cNvPr id="63493" name="Rectangle 3"/>
          <p:cNvSpPr>
            <a:spLocks noChangeArrowheads="1"/>
          </p:cNvSpPr>
          <p:nvPr/>
        </p:nvSpPr>
        <p:spPr bwMode="auto">
          <a:xfrm>
            <a:off x="0" y="1714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 rtl="1" eaLnBrk="1" hangingPunct="1"/>
            <a:endParaRPr lang="ar-SA" altLang="ar-SA"/>
          </a:p>
        </p:txBody>
      </p:sp>
    </p:spTree>
  </p:cSld>
  <p:clrMapOvr>
    <a:masterClrMapping/>
  </p:clrMapOvr>
  <p:transition>
    <p:wipe/>
    <p:sndAc>
      <p:stSnd>
        <p:snd r:embed="rId3" name="0008 - نملة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135 - steel drum bea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08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بو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/>
          <p:cNvSpPr/>
          <p:nvPr/>
        </p:nvSpPr>
        <p:spPr>
          <a:xfrm>
            <a:off x="228600" y="152400"/>
            <a:ext cx="8763000" cy="6477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3200400" y="609600"/>
            <a:ext cx="2884488" cy="584200"/>
            <a:chOff x="5573962" y="4215825"/>
            <a:chExt cx="2884238" cy="584775"/>
          </a:xfrm>
        </p:grpSpPr>
        <p:sp>
          <p:nvSpPr>
            <p:cNvPr id="6" name="Oval 17"/>
            <p:cNvSpPr/>
            <p:nvPr/>
          </p:nvSpPr>
          <p:spPr>
            <a:xfrm>
              <a:off x="7772459" y="4266675"/>
              <a:ext cx="685741" cy="533925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4519" name="Rectangle 18"/>
            <p:cNvSpPr>
              <a:spLocks noChangeArrowheads="1"/>
            </p:cNvSpPr>
            <p:nvPr/>
          </p:nvSpPr>
          <p:spPr bwMode="auto">
            <a:xfrm>
              <a:off x="5573962" y="4215825"/>
              <a:ext cx="2731838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rtl="1" eaLnBrk="1" hangingPunct="1"/>
              <a:r>
                <a:rPr lang="en-US" altLang="ar-SA" sz="3200" b="1">
                  <a:latin typeface="Times New Roman" pitchFamily="18" charset="0"/>
                  <a:cs typeface="Times New Roman" pitchFamily="18" charset="0"/>
                </a:rPr>
                <a:t>8</a:t>
              </a:r>
              <a:r>
                <a:rPr lang="ar-EG" altLang="ar-SA" sz="3200" b="1">
                  <a:latin typeface="Times New Roman" pitchFamily="18" charset="0"/>
                  <a:cs typeface="Times New Roman" pitchFamily="18" charset="0"/>
                </a:rPr>
                <a:t>-  </a:t>
              </a:r>
              <a:r>
                <a:rPr lang="en-US" altLang="ar-SA" sz="3200" b="1">
                  <a:latin typeface="Times New Roman" pitchFamily="18" charset="0"/>
                  <a:cs typeface="Times New Roman" pitchFamily="18" charset="0"/>
                </a:rPr>
                <a:t>(4,3), (1,-6) </a:t>
              </a:r>
              <a:endParaRPr lang="ar-EG" altLang="ar-SA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451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 rtl="1" eaLnBrk="1" hangingPunct="1"/>
            <a:endParaRPr lang="ar-SA" altLang="ar-SA"/>
          </a:p>
        </p:txBody>
      </p:sp>
      <p:graphicFrame>
        <p:nvGraphicFramePr>
          <p:cNvPr id="122881" name="Object 1"/>
          <p:cNvGraphicFramePr>
            <a:graphicFrameLocks noChangeAspect="1"/>
          </p:cNvGraphicFramePr>
          <p:nvPr/>
        </p:nvGraphicFramePr>
        <p:xfrm>
          <a:off x="762000" y="2209800"/>
          <a:ext cx="7924800" cy="3886200"/>
        </p:xfrm>
        <a:graphic>
          <a:graphicData uri="http://schemas.openxmlformats.org/presentationml/2006/ole">
            <p:oleObj spid="_x0000_s64516" r:id="rId6" imgW="2857500" imgH="1257300" progId="">
              <p:embed/>
            </p:oleObj>
          </a:graphicData>
        </a:graphic>
      </p:graphicFrame>
      <p:sp>
        <p:nvSpPr>
          <p:cNvPr id="64517" name="Rectangle 3"/>
          <p:cNvSpPr>
            <a:spLocks noChangeArrowheads="1"/>
          </p:cNvSpPr>
          <p:nvPr/>
        </p:nvSpPr>
        <p:spPr bwMode="auto">
          <a:xfrm>
            <a:off x="0" y="1257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 rtl="1" eaLnBrk="1" hangingPunct="1"/>
            <a:endParaRPr lang="ar-SA" altLang="ar-SA"/>
          </a:p>
        </p:txBody>
      </p:sp>
    </p:spTree>
  </p:cSld>
  <p:clrMapOvr>
    <a:masterClrMapping/>
  </p:clrMapOvr>
  <p:transition>
    <p:wipe/>
    <p:sndAc>
      <p:stSnd>
        <p:snd r:embed="rId3" name="0008 - نملة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135 - steel drum bea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28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بو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76200" y="228600"/>
            <a:ext cx="8991600" cy="6553200"/>
            <a:chOff x="152400" y="685800"/>
            <a:chExt cx="8686800" cy="5638798"/>
          </a:xfrm>
        </p:grpSpPr>
        <p:sp>
          <p:nvSpPr>
            <p:cNvPr id="3" name="Rounded Rectangle 2"/>
            <p:cNvSpPr/>
            <p:nvPr/>
          </p:nvSpPr>
          <p:spPr>
            <a:xfrm>
              <a:off x="304235" y="685800"/>
              <a:ext cx="8534965" cy="5551375"/>
            </a:xfrm>
            <a:prstGeom prst="roundRect">
              <a:avLst>
                <a:gd name="adj" fmla="val 3676"/>
              </a:avLst>
            </a:prstGeom>
            <a:solidFill>
              <a:srgbClr val="0099FF"/>
            </a:solidFill>
            <a:ln w="571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" name="Flowchart: Document 3"/>
            <p:cNvSpPr/>
            <p:nvPr/>
          </p:nvSpPr>
          <p:spPr>
            <a:xfrm rot="10800000">
              <a:off x="304798" y="948070"/>
              <a:ext cx="8534400" cy="5376528"/>
            </a:xfrm>
            <a:prstGeom prst="flowChartDocument">
              <a:avLst/>
            </a:prstGeom>
            <a:solidFill>
              <a:schemeClr val="bg1">
                <a:lumMod val="95000"/>
              </a:schemeClr>
            </a:solidFill>
            <a:ln w="57150">
              <a:solidFill>
                <a:schemeClr val="bg1">
                  <a:lumMod val="85000"/>
                </a:schemeClr>
              </a:solidFill>
            </a:ln>
            <a:scene3d>
              <a:camera prst="orthographicFront">
                <a:rot lat="0" lon="10799999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5" name="Picture 1"/>
            <p:cNvPicPr>
              <a:picLocks noChangeAspect="1" noChangeArrowheads="1"/>
            </p:cNvPicPr>
            <p:nvPr/>
          </p:nvPicPr>
          <p:blipFill>
            <a:blip r:embed="rId7" cstate="print">
              <a:lum bright="-18000" contrast="30000"/>
            </a:blip>
            <a:stretch>
              <a:fillRect/>
            </a:stretch>
          </p:blipFill>
          <p:spPr bwMode="auto">
            <a:xfrm>
              <a:off x="152400" y="1161164"/>
              <a:ext cx="1905000" cy="704850"/>
            </a:xfrm>
            <a:prstGeom prst="rect">
              <a:avLst/>
            </a:prstGeom>
            <a:noFill/>
            <a:ln>
              <a:noFill/>
            </a:ln>
            <a:effectLst>
              <a:softEdge rad="63500"/>
            </a:effectLst>
          </p:spPr>
        </p:pic>
      </p:grp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28600" y="228600"/>
            <a:ext cx="14303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32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أضف إلى</a:t>
            </a:r>
            <a:endParaRPr lang="ar-EG" altLang="ar-SA" sz="36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6413500" y="573088"/>
            <a:ext cx="22733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36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مفهوم أساسي</a:t>
            </a:r>
            <a:endParaRPr lang="ar-EG" altLang="ar-SA" sz="40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2565400" y="1447800"/>
            <a:ext cx="39116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32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معادلة المستقيم غير الرأسي</a:t>
            </a:r>
            <a:endParaRPr lang="en-US" altLang="ar-SA" sz="32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Group 12"/>
          <p:cNvGrpSpPr>
            <a:grpSpLocks/>
          </p:cNvGrpSpPr>
          <p:nvPr/>
        </p:nvGrpSpPr>
        <p:grpSpPr bwMode="auto">
          <a:xfrm>
            <a:off x="3124200" y="2184400"/>
            <a:ext cx="5715000" cy="609600"/>
            <a:chOff x="3124200" y="2184975"/>
            <a:chExt cx="5715000" cy="609600"/>
          </a:xfrm>
          <a:noFill/>
        </p:grpSpPr>
        <p:sp>
          <p:nvSpPr>
            <p:cNvPr id="9" name="Flowchart: Process 8"/>
            <p:cNvSpPr/>
            <p:nvPr/>
          </p:nvSpPr>
          <p:spPr>
            <a:xfrm>
              <a:off x="5943600" y="2184975"/>
              <a:ext cx="2895600" cy="609600"/>
            </a:xfrm>
            <a:prstGeom prst="flowChartProcess">
              <a:avLst/>
            </a:prstGeom>
            <a:grpFill/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180" name="Rectangle 3"/>
            <p:cNvSpPr>
              <a:spLocks noChangeArrowheads="1"/>
            </p:cNvSpPr>
            <p:nvPr/>
          </p:nvSpPr>
          <p:spPr bwMode="auto">
            <a:xfrm>
              <a:off x="3124200" y="2184975"/>
              <a:ext cx="5694188" cy="58477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rtl="1" eaLnBrk="1" hangingPunct="1"/>
              <a:r>
                <a:rPr lang="ar-EG" altLang="ar-SA" sz="3200" b="1" dirty="0">
                  <a:solidFill>
                    <a:schemeClr val="accent6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صيغة الميل والمقطع </a:t>
              </a:r>
              <a:r>
                <a:rPr lang="ar-EG" altLang="ar-SA" sz="3200" b="1" dirty="0">
                  <a:latin typeface="Times New Roman" pitchFamily="18" charset="0"/>
                  <a:cs typeface="Times New Roman" pitchFamily="18" charset="0"/>
                </a:rPr>
                <a:t>لمعادلة المستقيم هي</a:t>
              </a:r>
              <a:endParaRPr lang="en-US" altLang="ar-SA" sz="3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903288" y="2870200"/>
            <a:ext cx="7935912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en-US" altLang="ar-SA" sz="3200" b="1" dirty="0">
                <a:latin typeface="Times New Roman" pitchFamily="18" charset="0"/>
                <a:cs typeface="Times New Roman" pitchFamily="18" charset="0"/>
              </a:rPr>
              <a:t>y = </a:t>
            </a:r>
            <a:r>
              <a:rPr lang="en-US" altLang="ar-SA" sz="32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altLang="ar-SA" sz="3200" b="1" dirty="0" err="1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altLang="ar-SA" sz="3200" b="1" dirty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altLang="ar-SA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ar-EG" altLang="ar-SA" sz="3200" b="1" dirty="0">
                <a:latin typeface="Times New Roman" pitchFamily="18" charset="0"/>
                <a:cs typeface="Times New Roman" pitchFamily="18" charset="0"/>
              </a:rPr>
              <a:t>، حيث </a:t>
            </a:r>
            <a:r>
              <a:rPr lang="en-US" altLang="ar-SA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ar-EG" altLang="ar-SA" sz="3200" b="1" dirty="0">
                <a:latin typeface="Times New Roman" pitchFamily="18" charset="0"/>
                <a:cs typeface="Times New Roman" pitchFamily="18" charset="0"/>
              </a:rPr>
              <a:t> ميل المستقيم، و</a:t>
            </a:r>
            <a:r>
              <a:rPr lang="en-US" altLang="ar-SA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ar-EG" altLang="ar-SA" sz="3200" b="1" dirty="0">
                <a:latin typeface="Times New Roman" pitchFamily="18" charset="0"/>
                <a:cs typeface="Times New Roman" pitchFamily="18" charset="0"/>
              </a:rPr>
              <a:t> مقطع المحور </a:t>
            </a:r>
            <a:r>
              <a:rPr lang="en-US" altLang="ar-SA" sz="3200" b="1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ar-EG" altLang="ar-SA" sz="3200" b="1" dirty="0" err="1">
                <a:latin typeface="Times New Roman" pitchFamily="18" charset="0"/>
                <a:cs typeface="Times New Roman" pitchFamily="18" charset="0"/>
              </a:rPr>
              <a:t>.</a:t>
            </a:r>
            <a:endParaRPr lang="en-US" altLang="ar-SA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8" cstate="print"/>
          <a:stretch>
            <a:fillRect/>
          </a:stretch>
        </p:blipFill>
        <p:spPr bwMode="auto">
          <a:xfrm>
            <a:off x="506191" y="4267200"/>
            <a:ext cx="580593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  <p:sndAc>
      <p:stSnd>
        <p:snd r:embed="rId2" name="0008 - نملة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354 - wuup sou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270 - u - Morse code signa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00" decel="500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0221 - boo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1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/>
          <p:cNvSpPr/>
          <p:nvPr/>
        </p:nvSpPr>
        <p:spPr>
          <a:xfrm>
            <a:off x="228600" y="152400"/>
            <a:ext cx="8763000" cy="6477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2819400" y="609600"/>
            <a:ext cx="2928938" cy="584200"/>
            <a:chOff x="5529908" y="4215825"/>
            <a:chExt cx="2928292" cy="584775"/>
          </a:xfrm>
        </p:grpSpPr>
        <p:sp>
          <p:nvSpPr>
            <p:cNvPr id="3" name="Oval 14"/>
            <p:cNvSpPr/>
            <p:nvPr/>
          </p:nvSpPr>
          <p:spPr>
            <a:xfrm>
              <a:off x="7772551" y="4266675"/>
              <a:ext cx="685649" cy="533925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5543" name="Rectangle 15"/>
            <p:cNvSpPr>
              <a:spLocks noChangeArrowheads="1"/>
            </p:cNvSpPr>
            <p:nvPr/>
          </p:nvSpPr>
          <p:spPr bwMode="auto">
            <a:xfrm>
              <a:off x="5529908" y="4215825"/>
              <a:ext cx="2763898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rtl="1" eaLnBrk="1" hangingPunct="1"/>
              <a:r>
                <a:rPr lang="en-US" altLang="ar-SA" sz="3200" b="1">
                  <a:latin typeface="Times New Roman" pitchFamily="18" charset="0"/>
                  <a:cs typeface="Times New Roman" pitchFamily="18" charset="0"/>
                </a:rPr>
                <a:t>9</a:t>
              </a:r>
              <a:r>
                <a:rPr lang="ar-EG" altLang="ar-SA" sz="3200" b="1">
                  <a:latin typeface="Times New Roman" pitchFamily="18" charset="0"/>
                  <a:cs typeface="Times New Roman" pitchFamily="18" charset="0"/>
                </a:rPr>
                <a:t>-  </a:t>
              </a:r>
              <a:r>
                <a:rPr lang="en-US" altLang="ar-SA" sz="3200" b="1">
                  <a:latin typeface="Times New Roman" pitchFamily="18" charset="0"/>
                  <a:cs typeface="Times New Roman" pitchFamily="18" charset="0"/>
                </a:rPr>
                <a:t>(6,5), (-1,-4)</a:t>
              </a:r>
              <a:endParaRPr lang="en-US" altLang="ar-SA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553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 rtl="1" eaLnBrk="1" hangingPunct="1"/>
            <a:endParaRPr lang="ar-SA" altLang="ar-SA"/>
          </a:p>
        </p:txBody>
      </p:sp>
      <p:graphicFrame>
        <p:nvGraphicFramePr>
          <p:cNvPr id="121857" name="Object 1"/>
          <p:cNvGraphicFramePr>
            <a:graphicFrameLocks noChangeAspect="1"/>
          </p:cNvGraphicFramePr>
          <p:nvPr/>
        </p:nvGraphicFramePr>
        <p:xfrm>
          <a:off x="990600" y="1828800"/>
          <a:ext cx="7162800" cy="4572000"/>
        </p:xfrm>
        <a:graphic>
          <a:graphicData uri="http://schemas.openxmlformats.org/presentationml/2006/ole">
            <p:oleObj spid="_x0000_s65540" r:id="rId6" imgW="2882900" imgH="2095500" progId="">
              <p:embed/>
            </p:oleObj>
          </a:graphicData>
        </a:graphic>
      </p:graphicFrame>
      <p:sp>
        <p:nvSpPr>
          <p:cNvPr id="65541" name="Rectangle 3"/>
          <p:cNvSpPr>
            <a:spLocks noChangeArrowheads="1"/>
          </p:cNvSpPr>
          <p:nvPr/>
        </p:nvSpPr>
        <p:spPr bwMode="auto">
          <a:xfrm>
            <a:off x="0" y="2095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 rtl="1" eaLnBrk="1" hangingPunct="1"/>
            <a:endParaRPr lang="ar-SA" altLang="ar-SA"/>
          </a:p>
        </p:txBody>
      </p:sp>
    </p:spTree>
  </p:cSld>
  <p:clrMapOvr>
    <a:masterClrMapping/>
  </p:clrMapOvr>
  <p:transition>
    <p:wipe/>
    <p:sndAc>
      <p:stSnd>
        <p:snd r:embed="rId3" name="0008 - نملة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135 - steel drum bea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18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بو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152400"/>
            <a:ext cx="8763000" cy="6477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6563" name="Group 2"/>
          <p:cNvGrpSpPr>
            <a:grpSpLocks/>
          </p:cNvGrpSpPr>
          <p:nvPr/>
        </p:nvGrpSpPr>
        <p:grpSpPr bwMode="auto">
          <a:xfrm>
            <a:off x="323850" y="228600"/>
            <a:ext cx="2952750" cy="1323975"/>
            <a:chOff x="6172200" y="304800"/>
            <a:chExt cx="2952711" cy="1323439"/>
          </a:xfrm>
        </p:grpSpPr>
        <p:sp>
          <p:nvSpPr>
            <p:cNvPr id="4" name="Rectangle 3"/>
            <p:cNvSpPr/>
            <p:nvPr/>
          </p:nvSpPr>
          <p:spPr>
            <a:xfrm>
              <a:off x="6172200" y="533400"/>
              <a:ext cx="2362200" cy="838200"/>
            </a:xfrm>
            <a:prstGeom prst="rect">
              <a:avLst/>
            </a:prstGeom>
            <a:blipFill>
              <a:blip r:embed="rId5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  <a:lum bright="-2000" contrast="45000"/>
              </a:blip>
              <a:tile tx="0" ty="0" sx="100000" sy="100000" flip="none" algn="tl"/>
            </a:blip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Oval 4"/>
            <p:cNvSpPr/>
            <p:nvPr/>
          </p:nvSpPr>
          <p:spPr>
            <a:xfrm>
              <a:off x="7924777" y="533307"/>
              <a:ext cx="609592" cy="837861"/>
            </a:xfrm>
            <a:prstGeom prst="ellipse">
              <a:avLst/>
            </a:prstGeom>
            <a:solidFill>
              <a:srgbClr val="0033CC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848600" y="304800"/>
              <a:ext cx="1276311" cy="1323439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Font typeface="Wingdings" pitchFamily="2" charset="2"/>
                <a:buChar char="ü"/>
                <a:defRPr/>
              </a:pPr>
              <a:r>
                <a:rPr lang="ar-EG" sz="8000" b="1" dirty="0">
                  <a:ln>
                    <a:solidFill>
                      <a:sysClr val="windowText" lastClr="000000"/>
                    </a:solidFill>
                  </a:ln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</p:grpSp>
      <p:sp>
        <p:nvSpPr>
          <p:cNvPr id="66564" name="Rectangle 1"/>
          <p:cNvSpPr>
            <a:spLocks noChangeArrowheads="1"/>
          </p:cNvSpPr>
          <p:nvPr/>
        </p:nvSpPr>
        <p:spPr bwMode="auto">
          <a:xfrm>
            <a:off x="476250" y="533400"/>
            <a:ext cx="14112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4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تــأكــــد</a:t>
            </a:r>
            <a:endParaRPr lang="ar-EG" altLang="ar-SA" sz="44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477000" y="1143000"/>
            <a:ext cx="2209800" cy="1752600"/>
          </a:xfrm>
          <a:prstGeom prst="rect">
            <a:avLst/>
          </a:prstGeom>
          <a:blipFill>
            <a:blip r:embed="rId6" cstate="print">
              <a:lum bright="-30000" contrast="31000"/>
            </a:blip>
            <a:stretch>
              <a:fillRect/>
            </a:stretch>
          </a:blipFill>
          <a:ln>
            <a:noFill/>
          </a:ln>
          <a:scene3d>
            <a:camera prst="orthographicFront">
              <a:rot lat="0" lon="11099999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6781800" y="1577975"/>
            <a:ext cx="16367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 eaLnBrk="1" hangingPunct="1"/>
            <a:r>
              <a:rPr lang="ar-EG" altLang="ar-SA" sz="4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المثال </a:t>
            </a:r>
            <a:r>
              <a:rPr lang="en-US" altLang="ar-SA" sz="4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 </a:t>
            </a:r>
            <a:endParaRPr lang="ar-EG" altLang="ar-SA" sz="40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10"/>
          <p:cNvGrpSpPr>
            <a:grpSpLocks/>
          </p:cNvGrpSpPr>
          <p:nvPr/>
        </p:nvGrpSpPr>
        <p:grpSpPr bwMode="auto">
          <a:xfrm>
            <a:off x="1143000" y="3581400"/>
            <a:ext cx="7620000" cy="1077913"/>
            <a:chOff x="1371602" y="4215825"/>
            <a:chExt cx="7619999" cy="1077218"/>
          </a:xfrm>
        </p:grpSpPr>
        <p:sp>
          <p:nvSpPr>
            <p:cNvPr id="12" name="Oval 11"/>
            <p:cNvSpPr/>
            <p:nvPr/>
          </p:nvSpPr>
          <p:spPr>
            <a:xfrm>
              <a:off x="7772401" y="4266592"/>
              <a:ext cx="685800" cy="534643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6569" name="Rectangle 12"/>
            <p:cNvSpPr>
              <a:spLocks noChangeArrowheads="1"/>
            </p:cNvSpPr>
            <p:nvPr/>
          </p:nvSpPr>
          <p:spPr bwMode="auto">
            <a:xfrm>
              <a:off x="1371602" y="4215825"/>
              <a:ext cx="7619999" cy="1077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1" eaLnBrk="1" hangingPunct="1"/>
              <a:r>
                <a:rPr lang="en-US" altLang="ar-SA" sz="3200" b="1" dirty="0">
                  <a:latin typeface="Times New Roman" pitchFamily="18" charset="0"/>
                  <a:cs typeface="Times New Roman" pitchFamily="18" charset="0"/>
                </a:rPr>
                <a:t>10</a:t>
              </a:r>
              <a:r>
                <a:rPr lang="ar-EG" altLang="ar-SA" sz="3200" b="1" dirty="0">
                  <a:latin typeface="Times New Roman" pitchFamily="18" charset="0"/>
                  <a:cs typeface="Times New Roman" pitchFamily="18" charset="0"/>
                </a:rPr>
                <a:t>-  اكتب بصيغة الميل والمقطع معادلة المستقيم العمودي على </a:t>
              </a:r>
              <a:r>
                <a:rPr lang="en-US" altLang="ar-SA" sz="3200" b="1" dirty="0" smtClean="0">
                  <a:latin typeface="Times New Roman" pitchFamily="18" charset="0"/>
                  <a:cs typeface="Times New Roman" pitchFamily="18" charset="0"/>
                </a:rPr>
                <a:t>y </a:t>
              </a:r>
              <a:r>
                <a:rPr lang="en-US" altLang="ar-SA" sz="3200" b="1" dirty="0">
                  <a:latin typeface="Times New Roman" pitchFamily="18" charset="0"/>
                  <a:cs typeface="Times New Roman" pitchFamily="18" charset="0"/>
                </a:rPr>
                <a:t>= -2x + 6</a:t>
              </a:r>
              <a:r>
                <a:rPr lang="ar-EG" altLang="ar-SA" sz="3200" b="1" dirty="0">
                  <a:latin typeface="Times New Roman" pitchFamily="18" charset="0"/>
                  <a:cs typeface="Times New Roman" pitchFamily="18" charset="0"/>
                </a:rPr>
                <a:t>، والمار </a:t>
              </a:r>
              <a:r>
                <a:rPr lang="ar-EG" altLang="ar-SA" sz="3200" b="1" dirty="0" err="1">
                  <a:latin typeface="Times New Roman" pitchFamily="18" charset="0"/>
                  <a:cs typeface="Times New Roman" pitchFamily="18" charset="0"/>
                </a:rPr>
                <a:t>بالنقطة (</a:t>
              </a:r>
              <a:r>
                <a:rPr lang="en-US" altLang="ar-SA" sz="3200" b="1" dirty="0">
                  <a:latin typeface="Times New Roman" pitchFamily="18" charset="0"/>
                  <a:cs typeface="Times New Roman" pitchFamily="18" charset="0"/>
                </a:rPr>
                <a:t>3,2</a:t>
              </a:r>
              <a:r>
                <a:rPr lang="ar-EG" altLang="ar-SA" sz="3200" b="1" dirty="0" err="1">
                  <a:latin typeface="Times New Roman" pitchFamily="18" charset="0"/>
                  <a:cs typeface="Times New Roman" pitchFamily="18" charset="0"/>
                </a:rPr>
                <a:t>).</a:t>
              </a:r>
              <a:r>
                <a:rPr lang="en-US" altLang="ar-SA" sz="32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ar-EG" altLang="ar-SA" sz="3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>
    <p:wipe/>
    <p:sndAc>
      <p:stSnd>
        <p:snd r:embed="rId2" name="0008 - نملة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026 - short sharp cymba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135 - steel drum bea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"/>
          <p:cNvSpPr/>
          <p:nvPr/>
        </p:nvSpPr>
        <p:spPr>
          <a:xfrm>
            <a:off x="228600" y="152400"/>
            <a:ext cx="8763000" cy="6477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609600" y="304800"/>
            <a:ext cx="7620000" cy="1077913"/>
            <a:chOff x="1371602" y="4215825"/>
            <a:chExt cx="7619999" cy="1076524"/>
          </a:xfrm>
        </p:grpSpPr>
        <p:sp>
          <p:nvSpPr>
            <p:cNvPr id="3" name="Oval 11"/>
            <p:cNvSpPr/>
            <p:nvPr/>
          </p:nvSpPr>
          <p:spPr>
            <a:xfrm>
              <a:off x="7772401" y="4266560"/>
              <a:ext cx="685800" cy="534299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sz="2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7597" name="Rectangle 12"/>
            <p:cNvSpPr>
              <a:spLocks noChangeArrowheads="1"/>
            </p:cNvSpPr>
            <p:nvPr/>
          </p:nvSpPr>
          <p:spPr bwMode="auto">
            <a:xfrm>
              <a:off x="1371602" y="4215825"/>
              <a:ext cx="7619999" cy="10765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1" eaLnBrk="1" hangingPunct="1"/>
              <a:r>
                <a:rPr lang="en-US" altLang="ar-SA" sz="3200" b="1" dirty="0">
                  <a:latin typeface="Times New Roman" pitchFamily="18" charset="0"/>
                  <a:cs typeface="Times New Roman" pitchFamily="18" charset="0"/>
                </a:rPr>
                <a:t>10</a:t>
              </a:r>
              <a:r>
                <a:rPr lang="ar-EG" altLang="ar-SA" sz="3200" b="1" dirty="0">
                  <a:latin typeface="Times New Roman" pitchFamily="18" charset="0"/>
                  <a:cs typeface="Times New Roman" pitchFamily="18" charset="0"/>
                </a:rPr>
                <a:t>-  اكتب بصيغة الميل والمقطع معادلة المستقيم العمودي على </a:t>
              </a:r>
              <a:r>
                <a:rPr lang="en-US" altLang="ar-SA" sz="3200" b="1" dirty="0" smtClean="0">
                  <a:latin typeface="Times New Roman" pitchFamily="18" charset="0"/>
                  <a:cs typeface="Times New Roman" pitchFamily="18" charset="0"/>
                </a:rPr>
                <a:t>y </a:t>
              </a:r>
              <a:r>
                <a:rPr lang="en-US" altLang="ar-SA" sz="3200" b="1" dirty="0">
                  <a:latin typeface="Times New Roman" pitchFamily="18" charset="0"/>
                  <a:cs typeface="Times New Roman" pitchFamily="18" charset="0"/>
                </a:rPr>
                <a:t>= -2x + 6</a:t>
              </a:r>
              <a:r>
                <a:rPr lang="ar-EG" altLang="ar-SA" sz="3200" b="1" dirty="0">
                  <a:latin typeface="Times New Roman" pitchFamily="18" charset="0"/>
                  <a:cs typeface="Times New Roman" pitchFamily="18" charset="0"/>
                </a:rPr>
                <a:t>، والمار </a:t>
              </a:r>
              <a:r>
                <a:rPr lang="ar-EG" altLang="ar-SA" sz="3200" b="1" dirty="0" err="1">
                  <a:latin typeface="Times New Roman" pitchFamily="18" charset="0"/>
                  <a:cs typeface="Times New Roman" pitchFamily="18" charset="0"/>
                </a:rPr>
                <a:t>بالنقطة (</a:t>
              </a:r>
              <a:r>
                <a:rPr lang="en-US" altLang="ar-SA" sz="3200" b="1" dirty="0">
                  <a:latin typeface="Times New Roman" pitchFamily="18" charset="0"/>
                  <a:cs typeface="Times New Roman" pitchFamily="18" charset="0"/>
                </a:rPr>
                <a:t>3,2</a:t>
              </a:r>
              <a:r>
                <a:rPr lang="ar-EG" altLang="ar-SA" sz="3200" b="1" dirty="0" err="1">
                  <a:latin typeface="Times New Roman" pitchFamily="18" charset="0"/>
                  <a:cs typeface="Times New Roman" pitchFamily="18" charset="0"/>
                </a:rPr>
                <a:t>).</a:t>
              </a:r>
              <a:r>
                <a:rPr lang="en-US" altLang="ar-SA" sz="32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ar-EG" altLang="ar-SA" sz="3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125957" name="Object 5"/>
          <p:cNvGraphicFramePr>
            <a:graphicFrameLocks noChangeAspect="1"/>
          </p:cNvGraphicFramePr>
          <p:nvPr/>
        </p:nvGraphicFramePr>
        <p:xfrm>
          <a:off x="3581400" y="2286000"/>
          <a:ext cx="2743200" cy="533400"/>
        </p:xfrm>
        <a:graphic>
          <a:graphicData uri="http://schemas.openxmlformats.org/presentationml/2006/ole">
            <p:oleObj spid="_x0000_s67587" r:id="rId6" imgW="1155700" imgH="228600" progId="">
              <p:embed/>
            </p:oleObj>
          </a:graphicData>
        </a:graphic>
      </p:graphicFrame>
      <p:graphicFrame>
        <p:nvGraphicFramePr>
          <p:cNvPr id="125955" name="Object 3"/>
          <p:cNvGraphicFramePr>
            <a:graphicFrameLocks noChangeAspect="1"/>
          </p:cNvGraphicFramePr>
          <p:nvPr/>
        </p:nvGraphicFramePr>
        <p:xfrm>
          <a:off x="2514600" y="3810000"/>
          <a:ext cx="5943600" cy="990600"/>
        </p:xfrm>
        <a:graphic>
          <a:graphicData uri="http://schemas.openxmlformats.org/presentationml/2006/ole">
            <p:oleObj spid="_x0000_s67588" r:id="rId7" imgW="2552700" imgH="495300" progId="">
              <p:embed/>
            </p:oleObj>
          </a:graphicData>
        </a:graphic>
      </p:graphicFrame>
      <p:graphicFrame>
        <p:nvGraphicFramePr>
          <p:cNvPr id="125954" name="Object 2"/>
          <p:cNvGraphicFramePr>
            <a:graphicFrameLocks noChangeAspect="1"/>
          </p:cNvGraphicFramePr>
          <p:nvPr/>
        </p:nvGraphicFramePr>
        <p:xfrm>
          <a:off x="6858000" y="4876800"/>
          <a:ext cx="762000" cy="990600"/>
        </p:xfrm>
        <a:graphic>
          <a:graphicData uri="http://schemas.openxmlformats.org/presentationml/2006/ole">
            <p:oleObj spid="_x0000_s67589" r:id="rId8" imgW="190417" imgH="469696" progId="">
              <p:embed/>
            </p:oleObj>
          </a:graphicData>
        </a:graphic>
      </p:graphicFrame>
      <p:sp>
        <p:nvSpPr>
          <p:cNvPr id="125958" name="Rectangle 6"/>
          <p:cNvSpPr>
            <a:spLocks noChangeArrowheads="1"/>
          </p:cNvSpPr>
          <p:nvPr/>
        </p:nvSpPr>
        <p:spPr bwMode="auto">
          <a:xfrm>
            <a:off x="6248400" y="2269837"/>
            <a:ext cx="232886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r" rtl="1" eaLnBrk="1" hangingPunct="1"/>
            <a:r>
              <a:rPr lang="ar-EG" altLang="ar-SA" sz="3200" b="1" dirty="0">
                <a:solidFill>
                  <a:srgbClr val="1515FF"/>
                </a:solidFill>
                <a:latin typeface="Times New Roman" pitchFamily="18" charset="0"/>
                <a:cs typeface="Times New Roman" pitchFamily="18" charset="0"/>
              </a:rPr>
              <a:t>ميل المستقيم  </a:t>
            </a:r>
            <a:r>
              <a:rPr lang="en-US" altLang="ar-SA" sz="3200" b="1" dirty="0">
                <a:solidFill>
                  <a:srgbClr val="1515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en-US" altLang="ar-SA" sz="3200" dirty="0"/>
          </a:p>
        </p:txBody>
      </p:sp>
      <p:sp>
        <p:nvSpPr>
          <p:cNvPr id="125959" name="Rectangle 7"/>
          <p:cNvSpPr>
            <a:spLocks noChangeArrowheads="1"/>
          </p:cNvSpPr>
          <p:nvPr/>
        </p:nvSpPr>
        <p:spPr bwMode="auto">
          <a:xfrm>
            <a:off x="3124200" y="3124200"/>
            <a:ext cx="54530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 rtl="1" eaLnBrk="1" hangingPunct="1"/>
            <a:r>
              <a:rPr lang="en-US" altLang="ar-SA" sz="3200" b="1" dirty="0">
                <a:solidFill>
                  <a:srgbClr val="1515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EG" altLang="ar-SA" sz="3200" b="1" dirty="0">
                <a:solidFill>
                  <a:srgbClr val="1515FF"/>
                </a:solidFill>
                <a:latin typeface="Times New Roman" pitchFamily="18" charset="0"/>
                <a:cs typeface="Times New Roman" pitchFamily="18" charset="0"/>
              </a:rPr>
              <a:t>لذا ميل المستقيم  العمودي </a:t>
            </a:r>
            <a:r>
              <a:rPr lang="ar-EG" altLang="ar-SA" sz="3200" b="1" dirty="0" err="1">
                <a:solidFill>
                  <a:srgbClr val="1515FF"/>
                </a:solidFill>
                <a:latin typeface="Times New Roman" pitchFamily="18" charset="0"/>
                <a:cs typeface="Times New Roman" pitchFamily="18" charset="0"/>
              </a:rPr>
              <a:t>عليه =</a:t>
            </a:r>
            <a:r>
              <a:rPr lang="ar-EG" altLang="ar-SA" sz="3200" b="1" dirty="0">
                <a:solidFill>
                  <a:srgbClr val="1515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ar-EG" altLang="ar-SA" sz="3200" dirty="0"/>
          </a:p>
        </p:txBody>
      </p:sp>
      <p:sp>
        <p:nvSpPr>
          <p:cNvPr id="125961" name="Rectangle 9"/>
          <p:cNvSpPr>
            <a:spLocks noChangeArrowheads="1"/>
          </p:cNvSpPr>
          <p:nvPr/>
        </p:nvSpPr>
        <p:spPr bwMode="auto">
          <a:xfrm>
            <a:off x="5181600" y="4953000"/>
            <a:ext cx="18288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r" rtl="1" eaLnBrk="1" hangingPunct="1"/>
            <a:r>
              <a:rPr lang="en-US" altLang="ar-SA" sz="4400" b="1" dirty="0" smtClean="0">
                <a:solidFill>
                  <a:srgbClr val="1515FF"/>
                </a:solidFill>
                <a:latin typeface="Times New Roman" pitchFamily="18" charset="0"/>
                <a:cs typeface="Times New Roman" pitchFamily="18" charset="0"/>
              </a:rPr>
              <a:t>b </a:t>
            </a:r>
            <a:r>
              <a:rPr lang="en-US" altLang="ar-SA" sz="4400" b="1" dirty="0">
                <a:solidFill>
                  <a:srgbClr val="1515FF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endParaRPr lang="en-US" altLang="ar-SA" sz="4400" dirty="0"/>
          </a:p>
        </p:txBody>
      </p:sp>
      <p:sp>
        <p:nvSpPr>
          <p:cNvPr id="125962" name="Rectangle 10"/>
          <p:cNvSpPr>
            <a:spLocks noChangeArrowheads="1"/>
          </p:cNvSpPr>
          <p:nvPr/>
        </p:nvSpPr>
        <p:spPr bwMode="auto">
          <a:xfrm>
            <a:off x="3505200" y="5867400"/>
            <a:ext cx="52371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 rtl="1" eaLnBrk="1" hangingPunct="1"/>
            <a:r>
              <a:rPr lang="ar-EG" altLang="ar-SA" sz="3200" b="1" dirty="0">
                <a:solidFill>
                  <a:srgbClr val="1515FF"/>
                </a:solidFill>
                <a:latin typeface="Times New Roman" pitchFamily="18" charset="0"/>
                <a:cs typeface="Times New Roman" pitchFamily="18" charset="0"/>
              </a:rPr>
              <a:t>    معادلة المستقيم العمودي </a:t>
            </a:r>
            <a:r>
              <a:rPr lang="ar-SA" altLang="ar-SA" sz="3200" b="1" dirty="0">
                <a:solidFill>
                  <a:srgbClr val="1515FF"/>
                </a:solidFill>
                <a:latin typeface="Times New Roman" pitchFamily="18" charset="0"/>
                <a:cs typeface="Times New Roman" pitchFamily="18" charset="0"/>
              </a:rPr>
              <a:t>هي</a:t>
            </a:r>
            <a:r>
              <a:rPr lang="ar-EG" altLang="ar-SA" sz="3200" b="1" dirty="0">
                <a:solidFill>
                  <a:srgbClr val="1515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ar-EG" altLang="ar-SA" sz="3200" dirty="0"/>
          </a:p>
        </p:txBody>
      </p:sp>
      <p:graphicFrame>
        <p:nvGraphicFramePr>
          <p:cNvPr id="125956" name="Object 4"/>
          <p:cNvGraphicFramePr>
            <a:graphicFrameLocks noChangeAspect="1"/>
          </p:cNvGraphicFramePr>
          <p:nvPr/>
        </p:nvGraphicFramePr>
        <p:xfrm>
          <a:off x="3124200" y="2819400"/>
          <a:ext cx="685800" cy="990600"/>
        </p:xfrm>
        <a:graphic>
          <a:graphicData uri="http://schemas.openxmlformats.org/presentationml/2006/ole">
            <p:oleObj spid="_x0000_s67594" r:id="rId9" imgW="190417" imgH="469696" progId="">
              <p:embed/>
            </p:oleObj>
          </a:graphicData>
        </a:graphic>
      </p:graphicFrame>
      <p:graphicFrame>
        <p:nvGraphicFramePr>
          <p:cNvPr id="125953" name="Object 1"/>
          <p:cNvGraphicFramePr>
            <a:graphicFrameLocks noChangeAspect="1"/>
          </p:cNvGraphicFramePr>
          <p:nvPr/>
        </p:nvGraphicFramePr>
        <p:xfrm>
          <a:off x="990600" y="5676900"/>
          <a:ext cx="3276600" cy="876300"/>
        </p:xfrm>
        <a:graphic>
          <a:graphicData uri="http://schemas.openxmlformats.org/presentationml/2006/ole">
            <p:oleObj spid="_x0000_s67595" r:id="rId10" imgW="1117115" imgH="495085" progId="">
              <p:embed/>
            </p:oleObj>
          </a:graphicData>
        </a:graphic>
      </p:graphicFrame>
    </p:spTree>
  </p:cSld>
  <p:clrMapOvr>
    <a:masterClrMapping/>
  </p:clrMapOvr>
  <p:transition>
    <p:wipe/>
    <p:sndAc>
      <p:stSnd>
        <p:snd r:embed="rId3" name="0008 - نملة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135 - steel drum bea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59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بو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259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بو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259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بو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259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بو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259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بو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59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بو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259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بو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259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بو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259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بو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958" grpId="0"/>
      <p:bldP spid="125959" grpId="0"/>
      <p:bldP spid="125961" grpId="0"/>
      <p:bldP spid="125962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152400"/>
            <a:ext cx="8763000" cy="6477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8611" name="Group 2"/>
          <p:cNvGrpSpPr>
            <a:grpSpLocks/>
          </p:cNvGrpSpPr>
          <p:nvPr/>
        </p:nvGrpSpPr>
        <p:grpSpPr bwMode="auto">
          <a:xfrm>
            <a:off x="323850" y="228600"/>
            <a:ext cx="2952750" cy="1323975"/>
            <a:chOff x="6172200" y="304800"/>
            <a:chExt cx="2952711" cy="1323439"/>
          </a:xfrm>
        </p:grpSpPr>
        <p:sp>
          <p:nvSpPr>
            <p:cNvPr id="4" name="Rectangle 3"/>
            <p:cNvSpPr/>
            <p:nvPr/>
          </p:nvSpPr>
          <p:spPr>
            <a:xfrm>
              <a:off x="6172200" y="533400"/>
              <a:ext cx="2362200" cy="838200"/>
            </a:xfrm>
            <a:prstGeom prst="rect">
              <a:avLst/>
            </a:prstGeom>
            <a:blipFill>
              <a:blip r:embed="rId4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  <a:lum bright="-2000" contrast="45000"/>
              </a:blip>
              <a:tile tx="0" ty="0" sx="100000" sy="100000" flip="none" algn="tl"/>
            </a:blip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Oval 4"/>
            <p:cNvSpPr/>
            <p:nvPr/>
          </p:nvSpPr>
          <p:spPr>
            <a:xfrm>
              <a:off x="7924777" y="533307"/>
              <a:ext cx="609592" cy="837861"/>
            </a:xfrm>
            <a:prstGeom prst="ellipse">
              <a:avLst/>
            </a:prstGeom>
            <a:solidFill>
              <a:srgbClr val="0033CC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848600" y="304800"/>
              <a:ext cx="1276311" cy="1323439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Font typeface="Wingdings" pitchFamily="2" charset="2"/>
                <a:buChar char="ü"/>
                <a:defRPr/>
              </a:pPr>
              <a:r>
                <a:rPr lang="ar-EG" sz="8000" b="1" dirty="0">
                  <a:ln>
                    <a:solidFill>
                      <a:sysClr val="windowText" lastClr="000000"/>
                    </a:solidFill>
                  </a:ln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</p:grpSp>
      <p:sp>
        <p:nvSpPr>
          <p:cNvPr id="68612" name="Rectangle 1"/>
          <p:cNvSpPr>
            <a:spLocks noChangeArrowheads="1"/>
          </p:cNvSpPr>
          <p:nvPr/>
        </p:nvSpPr>
        <p:spPr bwMode="auto">
          <a:xfrm>
            <a:off x="476250" y="533400"/>
            <a:ext cx="14112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4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تــأكــــد</a:t>
            </a:r>
            <a:endParaRPr lang="ar-EG" altLang="ar-SA" sz="44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477000" y="1143000"/>
            <a:ext cx="2209800" cy="1752600"/>
          </a:xfrm>
          <a:prstGeom prst="rect">
            <a:avLst/>
          </a:prstGeom>
          <a:blipFill>
            <a:blip r:embed="rId5" cstate="print">
              <a:lum bright="-30000" contrast="31000"/>
            </a:blip>
            <a:stretch>
              <a:fillRect/>
            </a:stretch>
          </a:blipFill>
          <a:ln>
            <a:noFill/>
          </a:ln>
          <a:scene3d>
            <a:camera prst="orthographicFront">
              <a:rot lat="0" lon="11099999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6781800" y="1577975"/>
            <a:ext cx="16367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 eaLnBrk="1" hangingPunct="1"/>
            <a:r>
              <a:rPr lang="ar-EG" altLang="ar-SA" sz="4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المثال </a:t>
            </a:r>
            <a:r>
              <a:rPr lang="en-US" altLang="ar-SA" sz="4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 </a:t>
            </a:r>
            <a:endParaRPr lang="ar-EG" altLang="ar-SA" sz="40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Group 20"/>
          <p:cNvGrpSpPr>
            <a:grpSpLocks/>
          </p:cNvGrpSpPr>
          <p:nvPr/>
        </p:nvGrpSpPr>
        <p:grpSpPr bwMode="auto">
          <a:xfrm>
            <a:off x="1524000" y="3581400"/>
            <a:ext cx="7239000" cy="1570038"/>
            <a:chOff x="1524002" y="4256783"/>
            <a:chExt cx="7239000" cy="1569660"/>
          </a:xfrm>
        </p:grpSpPr>
        <p:sp>
          <p:nvSpPr>
            <p:cNvPr id="14" name="Oval 21"/>
            <p:cNvSpPr/>
            <p:nvPr/>
          </p:nvSpPr>
          <p:spPr>
            <a:xfrm>
              <a:off x="7772402" y="4267893"/>
              <a:ext cx="685800" cy="533272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8617" name="Rectangle 22"/>
            <p:cNvSpPr>
              <a:spLocks noChangeArrowheads="1"/>
            </p:cNvSpPr>
            <p:nvPr/>
          </p:nvSpPr>
          <p:spPr bwMode="auto">
            <a:xfrm>
              <a:off x="1524002" y="4256783"/>
              <a:ext cx="7239000" cy="15696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1" eaLnBrk="1" hangingPunct="1"/>
              <a:r>
                <a:rPr lang="ar-EG" altLang="ar-SA" sz="3200" b="1" dirty="0"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altLang="ar-SA" sz="3200" b="1" dirty="0">
                  <a:latin typeface="Times New Roman" pitchFamily="18" charset="0"/>
                  <a:cs typeface="Times New Roman" pitchFamily="18" charset="0"/>
                </a:rPr>
                <a:t>11</a:t>
              </a:r>
              <a:r>
                <a:rPr lang="ar-EG" altLang="ar-SA" sz="3200" b="1" dirty="0">
                  <a:latin typeface="Times New Roman" pitchFamily="18" charset="0"/>
                  <a:cs typeface="Times New Roman" pitchFamily="18" charset="0"/>
                </a:rPr>
                <a:t>-    اكتب بصيغة الميل والمقطع معادلة المستقيم الذي يمر </a:t>
              </a:r>
              <a:r>
                <a:rPr lang="ar-EG" altLang="ar-SA" sz="3200" b="1" dirty="0" err="1">
                  <a:latin typeface="Times New Roman" pitchFamily="18" charset="0"/>
                  <a:cs typeface="Times New Roman" pitchFamily="18" charset="0"/>
                </a:rPr>
                <a:t>بالنقطة (</a:t>
              </a:r>
              <a:r>
                <a:rPr lang="en-US" altLang="ar-SA" sz="3200" b="1" dirty="0">
                  <a:latin typeface="Times New Roman" pitchFamily="18" charset="0"/>
                  <a:cs typeface="Times New Roman" pitchFamily="18" charset="0"/>
                </a:rPr>
                <a:t>-1,5</a:t>
              </a:r>
              <a:r>
                <a:rPr lang="ar-EG" altLang="ar-SA" sz="3200" b="1" dirty="0">
                  <a:latin typeface="Times New Roman" pitchFamily="18" charset="0"/>
                  <a:cs typeface="Times New Roman" pitchFamily="18" charset="0"/>
                </a:rPr>
                <a:t>)، ويوازي المستقيم الذي معادلته </a:t>
              </a:r>
              <a:r>
                <a:rPr lang="en-US" altLang="ar-SA" sz="3200" b="1" dirty="0" smtClean="0">
                  <a:latin typeface="Times New Roman" pitchFamily="18" charset="0"/>
                  <a:cs typeface="Times New Roman" pitchFamily="18" charset="0"/>
                </a:rPr>
                <a:t>y </a:t>
              </a:r>
              <a:r>
                <a:rPr lang="en-US" altLang="ar-SA" sz="3200" b="1" dirty="0">
                  <a:latin typeface="Times New Roman" pitchFamily="18" charset="0"/>
                  <a:cs typeface="Times New Roman" pitchFamily="18" charset="0"/>
                </a:rPr>
                <a:t>= 4x - 5</a:t>
              </a:r>
              <a:r>
                <a:rPr lang="ar-EG" altLang="ar-SA" sz="3200" b="1" dirty="0" err="1"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altLang="ar-SA" sz="3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>
    <p:wipe/>
    <p:sndAc>
      <p:stSnd>
        <p:snd r:embed="rId2" name="0008 - نملة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135 - steel drum bea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"/>
          <p:cNvSpPr/>
          <p:nvPr/>
        </p:nvSpPr>
        <p:spPr>
          <a:xfrm>
            <a:off x="228600" y="152400"/>
            <a:ext cx="8763000" cy="6477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838200" y="381000"/>
            <a:ext cx="7239000" cy="1570038"/>
            <a:chOff x="1524002" y="4256783"/>
            <a:chExt cx="7239000" cy="1569660"/>
          </a:xfrm>
        </p:grpSpPr>
        <p:sp>
          <p:nvSpPr>
            <p:cNvPr id="3" name="Oval 21"/>
            <p:cNvSpPr/>
            <p:nvPr/>
          </p:nvSpPr>
          <p:spPr>
            <a:xfrm>
              <a:off x="7772402" y="4267893"/>
              <a:ext cx="685800" cy="533272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9649" name="Rectangle 22"/>
            <p:cNvSpPr>
              <a:spLocks noChangeArrowheads="1"/>
            </p:cNvSpPr>
            <p:nvPr/>
          </p:nvSpPr>
          <p:spPr bwMode="auto">
            <a:xfrm>
              <a:off x="1524002" y="4256783"/>
              <a:ext cx="7239000" cy="15696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1" eaLnBrk="1" hangingPunct="1"/>
              <a:r>
                <a:rPr lang="ar-EG" altLang="ar-SA" sz="3200" b="1" dirty="0"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altLang="ar-SA" sz="3200" b="1" dirty="0">
                  <a:latin typeface="Times New Roman" pitchFamily="18" charset="0"/>
                  <a:cs typeface="Times New Roman" pitchFamily="18" charset="0"/>
                </a:rPr>
                <a:t>11</a:t>
              </a:r>
              <a:r>
                <a:rPr lang="ar-EG" altLang="ar-SA" sz="3200" b="1" dirty="0">
                  <a:latin typeface="Times New Roman" pitchFamily="18" charset="0"/>
                  <a:cs typeface="Times New Roman" pitchFamily="18" charset="0"/>
                </a:rPr>
                <a:t>-    اكتب بصيغة الميل والمقطع معادلة المستقيم الذي يمر </a:t>
              </a:r>
              <a:r>
                <a:rPr lang="ar-EG" altLang="ar-SA" sz="3200" b="1" dirty="0" err="1">
                  <a:latin typeface="Times New Roman" pitchFamily="18" charset="0"/>
                  <a:cs typeface="Times New Roman" pitchFamily="18" charset="0"/>
                </a:rPr>
                <a:t>بالنقطة (</a:t>
              </a:r>
              <a:r>
                <a:rPr lang="en-US" altLang="ar-SA" sz="3200" b="1" dirty="0">
                  <a:latin typeface="Times New Roman" pitchFamily="18" charset="0"/>
                  <a:cs typeface="Times New Roman" pitchFamily="18" charset="0"/>
                </a:rPr>
                <a:t>-1,5</a:t>
              </a:r>
              <a:r>
                <a:rPr lang="ar-EG" altLang="ar-SA" sz="3200" b="1" dirty="0">
                  <a:latin typeface="Times New Roman" pitchFamily="18" charset="0"/>
                  <a:cs typeface="Times New Roman" pitchFamily="18" charset="0"/>
                </a:rPr>
                <a:t>)، ويوازي المستقيم الذي معادلته </a:t>
              </a:r>
              <a:r>
                <a:rPr lang="en-US" altLang="ar-SA" sz="3200" b="1" dirty="0" smtClean="0">
                  <a:latin typeface="Times New Roman" pitchFamily="18" charset="0"/>
                  <a:cs typeface="Times New Roman" pitchFamily="18" charset="0"/>
                </a:rPr>
                <a:t>y </a:t>
              </a:r>
              <a:r>
                <a:rPr lang="en-US" altLang="ar-SA" sz="3200" b="1" dirty="0">
                  <a:latin typeface="Times New Roman" pitchFamily="18" charset="0"/>
                  <a:cs typeface="Times New Roman" pitchFamily="18" charset="0"/>
                </a:rPr>
                <a:t>= 4x - 5</a:t>
              </a:r>
              <a:r>
                <a:rPr lang="ar-EG" altLang="ar-SA" sz="3200" b="1" dirty="0" err="1"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altLang="ar-SA" sz="3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963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 rtl="1" eaLnBrk="1" hangingPunct="1"/>
            <a:endParaRPr lang="ar-SA" altLang="ar-SA"/>
          </a:p>
        </p:txBody>
      </p:sp>
      <p:graphicFrame>
        <p:nvGraphicFramePr>
          <p:cNvPr id="123905" name="Object 1"/>
          <p:cNvGraphicFramePr>
            <a:graphicFrameLocks noChangeAspect="1"/>
          </p:cNvGraphicFramePr>
          <p:nvPr/>
        </p:nvGraphicFramePr>
        <p:xfrm>
          <a:off x="1371600" y="4114800"/>
          <a:ext cx="7124700" cy="762000"/>
        </p:xfrm>
        <a:graphic>
          <a:graphicData uri="http://schemas.openxmlformats.org/presentationml/2006/ole">
            <p:oleObj spid="_x0000_s69636" r:id="rId6" imgW="2628900" imgH="266700" progId="">
              <p:embed/>
            </p:oleObj>
          </a:graphicData>
        </a:graphic>
      </p:graphicFrame>
      <p:sp>
        <p:nvSpPr>
          <p:cNvPr id="69637" name="Rectangle 3"/>
          <p:cNvSpPr>
            <a:spLocks noChangeArrowheads="1"/>
          </p:cNvSpPr>
          <p:nvPr/>
        </p:nvSpPr>
        <p:spPr bwMode="auto">
          <a:xfrm>
            <a:off x="0" y="266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 rtl="1" eaLnBrk="1" hangingPunct="1"/>
            <a:endParaRPr lang="ar-SA" altLang="ar-SA"/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6400800" y="2387600"/>
            <a:ext cx="24812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 rtl="1" eaLnBrk="1" hangingPunct="1"/>
            <a:r>
              <a:rPr lang="ar-EG" altLang="ar-SA" sz="3200" b="1" dirty="0">
                <a:solidFill>
                  <a:srgbClr val="1515FF"/>
                </a:solidFill>
                <a:latin typeface="Times New Roman" pitchFamily="18" charset="0"/>
                <a:cs typeface="Times New Roman" pitchFamily="18" charset="0"/>
              </a:rPr>
              <a:t>ميل المستقيم  </a:t>
            </a:r>
            <a:r>
              <a:rPr lang="en-US" altLang="ar-SA" sz="3200" b="1" dirty="0">
                <a:solidFill>
                  <a:srgbClr val="1515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en-US" altLang="ar-SA" sz="3200" dirty="0"/>
          </a:p>
        </p:txBody>
      </p:sp>
      <p:sp>
        <p:nvSpPr>
          <p:cNvPr id="14" name="Rectangle 7"/>
          <p:cNvSpPr>
            <a:spLocks noChangeArrowheads="1"/>
          </p:cNvSpPr>
          <p:nvPr/>
        </p:nvSpPr>
        <p:spPr bwMode="auto">
          <a:xfrm>
            <a:off x="1981200" y="3124269"/>
            <a:ext cx="682466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 rtl="1" eaLnBrk="1" hangingPunct="1"/>
            <a:r>
              <a:rPr lang="en-US" altLang="ar-SA" sz="4000" b="1" dirty="0">
                <a:solidFill>
                  <a:srgbClr val="1515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EG" altLang="ar-SA" sz="4000" b="1" dirty="0">
                <a:solidFill>
                  <a:srgbClr val="1515FF"/>
                </a:solidFill>
                <a:latin typeface="Times New Roman" pitchFamily="18" charset="0"/>
                <a:cs typeface="Times New Roman" pitchFamily="18" charset="0"/>
              </a:rPr>
              <a:t>لذا ميل المستقيم  الذي </a:t>
            </a:r>
            <a:r>
              <a:rPr lang="ar-EG" altLang="ar-SA" sz="4000" b="1" dirty="0" err="1">
                <a:solidFill>
                  <a:srgbClr val="1515FF"/>
                </a:solidFill>
                <a:latin typeface="Times New Roman" pitchFamily="18" charset="0"/>
                <a:cs typeface="Times New Roman" pitchFamily="18" charset="0"/>
              </a:rPr>
              <a:t>يوازيه </a:t>
            </a:r>
            <a:r>
              <a:rPr lang="ar-EG" altLang="ar-SA" sz="4000" b="1" dirty="0" err="1" smtClean="0">
                <a:solidFill>
                  <a:srgbClr val="1515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altLang="ar-SA" sz="4000" b="1" dirty="0" smtClean="0">
                <a:solidFill>
                  <a:srgbClr val="1515FF"/>
                </a:solidFill>
                <a:latin typeface="Times New Roman" pitchFamily="18" charset="0"/>
                <a:cs typeface="Times New Roman" pitchFamily="18" charset="0"/>
              </a:rPr>
              <a:t> 4 </a:t>
            </a:r>
            <a:r>
              <a:rPr lang="ar-EG" altLang="ar-SA" sz="4000" b="1" dirty="0" smtClean="0">
                <a:solidFill>
                  <a:srgbClr val="1515FF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ar-EG" altLang="ar-SA" sz="4000" dirty="0"/>
          </a:p>
        </p:txBody>
      </p:sp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6248400" y="4953000"/>
            <a:ext cx="230505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 rtl="1" eaLnBrk="1" hangingPunct="1"/>
            <a:r>
              <a:rPr lang="ar-EG" altLang="ar-SA" sz="4400" b="1" dirty="0">
                <a:solidFill>
                  <a:srgbClr val="1515FF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altLang="ar-SA" sz="4400" b="1" dirty="0">
                <a:solidFill>
                  <a:srgbClr val="1515FF"/>
                </a:solidFill>
                <a:latin typeface="Times New Roman" pitchFamily="18" charset="0"/>
                <a:cs typeface="Times New Roman" pitchFamily="18" charset="0"/>
              </a:rPr>
              <a:t>b =9 </a:t>
            </a:r>
            <a:endParaRPr lang="en-US" altLang="ar-SA" sz="4400" dirty="0"/>
          </a:p>
        </p:txBody>
      </p:sp>
      <p:sp>
        <p:nvSpPr>
          <p:cNvPr id="16" name="Rectangle 10"/>
          <p:cNvSpPr>
            <a:spLocks noChangeArrowheads="1"/>
          </p:cNvSpPr>
          <p:nvPr/>
        </p:nvSpPr>
        <p:spPr bwMode="auto">
          <a:xfrm>
            <a:off x="3581400" y="5791200"/>
            <a:ext cx="52371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 rtl="1" eaLnBrk="1" hangingPunct="1"/>
            <a:r>
              <a:rPr lang="ar-EG" altLang="ar-SA" sz="3200" b="1" dirty="0">
                <a:solidFill>
                  <a:srgbClr val="1515FF"/>
                </a:solidFill>
                <a:latin typeface="Times New Roman" pitchFamily="18" charset="0"/>
                <a:cs typeface="Times New Roman" pitchFamily="18" charset="0"/>
              </a:rPr>
              <a:t>    معادلة المستقيم العمودي </a:t>
            </a:r>
            <a:r>
              <a:rPr lang="ar-SA" altLang="ar-SA" sz="3200" b="1" dirty="0">
                <a:solidFill>
                  <a:srgbClr val="1515FF"/>
                </a:solidFill>
                <a:latin typeface="Times New Roman" pitchFamily="18" charset="0"/>
                <a:cs typeface="Times New Roman" pitchFamily="18" charset="0"/>
              </a:rPr>
              <a:t>هي</a:t>
            </a:r>
            <a:r>
              <a:rPr lang="ar-EG" altLang="ar-SA" sz="3200" b="1" dirty="0">
                <a:solidFill>
                  <a:srgbClr val="1515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ar-EG" altLang="ar-SA" sz="3200" dirty="0"/>
          </a:p>
        </p:txBody>
      </p:sp>
      <p:sp>
        <p:nvSpPr>
          <p:cNvPr id="6964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 rtl="1" eaLnBrk="1" hangingPunct="1"/>
            <a:endParaRPr lang="ar-SA" altLang="ar-SA"/>
          </a:p>
        </p:txBody>
      </p:sp>
      <p:graphicFrame>
        <p:nvGraphicFramePr>
          <p:cNvPr id="123913" name="Object 9"/>
          <p:cNvGraphicFramePr>
            <a:graphicFrameLocks noChangeAspect="1"/>
          </p:cNvGraphicFramePr>
          <p:nvPr/>
        </p:nvGraphicFramePr>
        <p:xfrm>
          <a:off x="3657600" y="2362200"/>
          <a:ext cx="3343275" cy="609600"/>
        </p:xfrm>
        <a:graphic>
          <a:graphicData uri="http://schemas.openxmlformats.org/presentationml/2006/ole">
            <p:oleObj spid="_x0000_s69643" r:id="rId7" imgW="1434477" imgH="266584" progId="">
              <p:embed/>
            </p:oleObj>
          </a:graphicData>
        </a:graphic>
      </p:graphicFrame>
      <p:sp>
        <p:nvSpPr>
          <p:cNvPr id="69644" name="Rectangle 11"/>
          <p:cNvSpPr>
            <a:spLocks noChangeArrowheads="1"/>
          </p:cNvSpPr>
          <p:nvPr/>
        </p:nvSpPr>
        <p:spPr bwMode="auto">
          <a:xfrm>
            <a:off x="0" y="266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 rtl="1" eaLnBrk="1" hangingPunct="1"/>
            <a:endParaRPr lang="ar-SA" altLang="ar-SA"/>
          </a:p>
        </p:txBody>
      </p:sp>
      <p:sp>
        <p:nvSpPr>
          <p:cNvPr id="69645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 rtl="1" eaLnBrk="1" hangingPunct="1"/>
            <a:endParaRPr lang="ar-SA" altLang="ar-SA"/>
          </a:p>
        </p:txBody>
      </p:sp>
      <p:graphicFrame>
        <p:nvGraphicFramePr>
          <p:cNvPr id="123916" name="Object 12"/>
          <p:cNvGraphicFramePr>
            <a:graphicFrameLocks noChangeAspect="1"/>
          </p:cNvGraphicFramePr>
          <p:nvPr/>
        </p:nvGraphicFramePr>
        <p:xfrm>
          <a:off x="685800" y="5791200"/>
          <a:ext cx="3581400" cy="762000"/>
        </p:xfrm>
        <a:graphic>
          <a:graphicData uri="http://schemas.openxmlformats.org/presentationml/2006/ole">
            <p:oleObj spid="_x0000_s69646" r:id="rId8" imgW="1015559" imgH="266584" progId="">
              <p:embed/>
            </p:oleObj>
          </a:graphicData>
        </a:graphic>
      </p:graphicFrame>
      <p:sp>
        <p:nvSpPr>
          <p:cNvPr id="69647" name="Rectangle 14"/>
          <p:cNvSpPr>
            <a:spLocks noChangeArrowheads="1"/>
          </p:cNvSpPr>
          <p:nvPr/>
        </p:nvSpPr>
        <p:spPr bwMode="auto">
          <a:xfrm>
            <a:off x="0" y="266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 rtl="1" eaLnBrk="1" hangingPunct="1"/>
            <a:endParaRPr lang="ar-SA" altLang="ar-SA"/>
          </a:p>
        </p:txBody>
      </p:sp>
    </p:spTree>
  </p:cSld>
  <p:clrMapOvr>
    <a:masterClrMapping/>
  </p:clrMapOvr>
  <p:transition>
    <p:wipe/>
    <p:sndAc>
      <p:stSnd>
        <p:snd r:embed="rId3" name="0008 - نملة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135 - steel drum bea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بو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بو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بو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بو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23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3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23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utoUpdateAnimBg="0"/>
      <p:bldP spid="14" grpId="0" autoUpdateAnimBg="0"/>
      <p:bldP spid="15" grpId="0" autoUpdateAnimBg="0"/>
      <p:bldP spid="16" grpId="0" autoUpdateAnimBg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152400"/>
            <a:ext cx="8763000" cy="6477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0659" name="Group 2"/>
          <p:cNvGrpSpPr>
            <a:grpSpLocks/>
          </p:cNvGrpSpPr>
          <p:nvPr/>
        </p:nvGrpSpPr>
        <p:grpSpPr bwMode="auto">
          <a:xfrm>
            <a:off x="323850" y="228600"/>
            <a:ext cx="2952750" cy="1323975"/>
            <a:chOff x="6172200" y="304800"/>
            <a:chExt cx="2952711" cy="1323439"/>
          </a:xfrm>
        </p:grpSpPr>
        <p:sp>
          <p:nvSpPr>
            <p:cNvPr id="4" name="Rectangle 3"/>
            <p:cNvSpPr/>
            <p:nvPr/>
          </p:nvSpPr>
          <p:spPr>
            <a:xfrm>
              <a:off x="6172200" y="533400"/>
              <a:ext cx="2362200" cy="838200"/>
            </a:xfrm>
            <a:prstGeom prst="rect">
              <a:avLst/>
            </a:prstGeom>
            <a:blipFill>
              <a:blip r:embed="rId5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  <a:lum bright="-2000" contrast="45000"/>
              </a:blip>
              <a:tile tx="0" ty="0" sx="100000" sy="100000" flip="none" algn="tl"/>
            </a:blip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Oval 4"/>
            <p:cNvSpPr/>
            <p:nvPr/>
          </p:nvSpPr>
          <p:spPr>
            <a:xfrm>
              <a:off x="7924777" y="533307"/>
              <a:ext cx="609592" cy="837861"/>
            </a:xfrm>
            <a:prstGeom prst="ellipse">
              <a:avLst/>
            </a:prstGeom>
            <a:solidFill>
              <a:srgbClr val="0033CC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848600" y="304800"/>
              <a:ext cx="1276311" cy="1323439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Font typeface="Wingdings" pitchFamily="2" charset="2"/>
                <a:buChar char="ü"/>
                <a:defRPr/>
              </a:pPr>
              <a:r>
                <a:rPr lang="ar-EG" sz="8000" b="1" dirty="0">
                  <a:ln>
                    <a:solidFill>
                      <a:sysClr val="windowText" lastClr="000000"/>
                    </a:solidFill>
                  </a:ln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</p:grpSp>
      <p:sp>
        <p:nvSpPr>
          <p:cNvPr id="70660" name="Rectangle 1"/>
          <p:cNvSpPr>
            <a:spLocks noChangeArrowheads="1"/>
          </p:cNvSpPr>
          <p:nvPr/>
        </p:nvSpPr>
        <p:spPr bwMode="auto">
          <a:xfrm>
            <a:off x="476250" y="533400"/>
            <a:ext cx="14112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4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تــأكــــد</a:t>
            </a:r>
            <a:endParaRPr lang="ar-EG" altLang="ar-SA" sz="44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781800" y="0"/>
            <a:ext cx="2209800" cy="1752600"/>
          </a:xfrm>
          <a:prstGeom prst="rect">
            <a:avLst/>
          </a:prstGeom>
          <a:blipFill>
            <a:blip r:embed="rId6" cstate="print">
              <a:lum bright="-30000" contrast="31000"/>
            </a:blip>
            <a:stretch>
              <a:fillRect/>
            </a:stretch>
          </a:blipFill>
          <a:ln>
            <a:noFill/>
          </a:ln>
          <a:scene3d>
            <a:camera prst="orthographicFront">
              <a:rot lat="0" lon="11099999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7165975" y="434975"/>
            <a:ext cx="15208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 eaLnBrk="1" hangingPunct="1"/>
            <a:r>
              <a:rPr lang="ar-EG" altLang="ar-SA" sz="4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المثال </a:t>
            </a:r>
            <a:r>
              <a:rPr lang="en-US" altLang="ar-SA" sz="4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ar-EG" altLang="ar-SA" sz="40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20"/>
          <p:cNvGrpSpPr>
            <a:grpSpLocks/>
          </p:cNvGrpSpPr>
          <p:nvPr/>
        </p:nvGrpSpPr>
        <p:grpSpPr bwMode="auto">
          <a:xfrm>
            <a:off x="762000" y="3313113"/>
            <a:ext cx="7620000" cy="2554287"/>
            <a:chOff x="838201" y="4215825"/>
            <a:chExt cx="7619999" cy="2554545"/>
          </a:xfrm>
        </p:grpSpPr>
        <p:sp>
          <p:nvSpPr>
            <p:cNvPr id="22" name="Oval 21"/>
            <p:cNvSpPr/>
            <p:nvPr/>
          </p:nvSpPr>
          <p:spPr>
            <a:xfrm>
              <a:off x="7772400" y="4266630"/>
              <a:ext cx="685800" cy="533454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0666" name="Rectangle 22"/>
            <p:cNvSpPr>
              <a:spLocks noChangeArrowheads="1"/>
            </p:cNvSpPr>
            <p:nvPr/>
          </p:nvSpPr>
          <p:spPr bwMode="auto">
            <a:xfrm>
              <a:off x="838201" y="4215825"/>
              <a:ext cx="7619999" cy="25545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1" eaLnBrk="1" hangingPunct="1"/>
              <a:r>
                <a:rPr lang="en-US" altLang="ar-SA" sz="3200" b="1" dirty="0">
                  <a:latin typeface="Times New Roman" pitchFamily="18" charset="0"/>
                  <a:cs typeface="Times New Roman" pitchFamily="18" charset="0"/>
                </a:rPr>
                <a:t>12</a:t>
              </a:r>
              <a:r>
                <a:rPr lang="ar-EG" altLang="ar-SA" sz="3200" b="1" dirty="0">
                  <a:latin typeface="Times New Roman" pitchFamily="18" charset="0"/>
                  <a:cs typeface="Times New Roman" pitchFamily="18" charset="0"/>
                </a:rPr>
                <a:t>-  </a:t>
              </a:r>
              <a:r>
                <a:rPr lang="ar-EG" altLang="ar-SA" sz="32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عروض: </a:t>
              </a:r>
              <a:r>
                <a:rPr lang="ar-EG" altLang="ar-SA" sz="3200" b="1" dirty="0">
                  <a:latin typeface="Times New Roman" pitchFamily="18" charset="0"/>
                  <a:cs typeface="Times New Roman" pitchFamily="18" charset="0"/>
                </a:rPr>
                <a:t>يقارن سلمان بين عرضين مقدمين من ناد رياضي، يدفع بموجب العرض الأول اشتراكاً شهرياً قدره </a:t>
              </a:r>
              <a:r>
                <a:rPr lang="en-US" altLang="ar-SA" sz="3200" b="1" dirty="0">
                  <a:latin typeface="Times New Roman" pitchFamily="18" charset="0"/>
                  <a:cs typeface="Times New Roman" pitchFamily="18" charset="0"/>
                </a:rPr>
                <a:t>100</a:t>
              </a:r>
              <a:r>
                <a:rPr lang="ar-EG" altLang="ar-SA" sz="3200" b="1" dirty="0">
                  <a:latin typeface="Times New Roman" pitchFamily="18" charset="0"/>
                  <a:cs typeface="Times New Roman" pitchFamily="18" charset="0"/>
                </a:rPr>
                <a:t> ريال، بالإضافة إلى </a:t>
              </a:r>
              <a:r>
                <a:rPr lang="en-US" altLang="ar-SA" sz="3200" b="1" dirty="0">
                  <a:latin typeface="Times New Roman" pitchFamily="18" charset="0"/>
                  <a:cs typeface="Times New Roman" pitchFamily="18" charset="0"/>
                </a:rPr>
                <a:t>10</a:t>
              </a:r>
              <a:r>
                <a:rPr lang="ar-EG" altLang="ar-SA" sz="3200" b="1" dirty="0">
                  <a:latin typeface="Times New Roman" pitchFamily="18" charset="0"/>
                  <a:cs typeface="Times New Roman" pitchFamily="18" charset="0"/>
                </a:rPr>
                <a:t> ريالات عن كل </a:t>
              </a:r>
              <a:r>
                <a:rPr lang="ar-EG" altLang="ar-SA" sz="3200" b="1" dirty="0" err="1">
                  <a:latin typeface="Times New Roman" pitchFamily="18" charset="0"/>
                  <a:cs typeface="Times New Roman" pitchFamily="18" charset="0"/>
                </a:rPr>
                <a:t>زيارة.</a:t>
              </a:r>
              <a:r>
                <a:rPr lang="ar-EG" altLang="ar-SA" sz="3200" b="1" dirty="0">
                  <a:latin typeface="Times New Roman" pitchFamily="18" charset="0"/>
                  <a:cs typeface="Times New Roman" pitchFamily="18" charset="0"/>
                </a:rPr>
                <a:t> ويدفع بموجب العرض الثاني اشتراكاً شهرياً قدره </a:t>
              </a:r>
              <a:r>
                <a:rPr lang="en-US" altLang="ar-SA" sz="3200" b="1" dirty="0">
                  <a:latin typeface="Times New Roman" pitchFamily="18" charset="0"/>
                  <a:cs typeface="Times New Roman" pitchFamily="18" charset="0"/>
                </a:rPr>
                <a:t>150</a:t>
              </a:r>
              <a:r>
                <a:rPr lang="ar-EG" altLang="ar-SA" sz="3200" b="1" dirty="0">
                  <a:latin typeface="Times New Roman" pitchFamily="18" charset="0"/>
                  <a:cs typeface="Times New Roman" pitchFamily="18" charset="0"/>
                </a:rPr>
                <a:t> ريالاً، ويسمح له بعشر زيارات شهرياً.</a:t>
              </a:r>
              <a:r>
                <a:rPr lang="en-US" altLang="ar-SA" sz="32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ar-EG" altLang="ar-SA" sz="3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70664" name="Picture 3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3653903" y="457200"/>
            <a:ext cx="1759994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  <p:sndAc>
      <p:stSnd>
        <p:snd r:embed="rId2" name="0008 - نملة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026 - short sharp cymba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135 - steel drum bea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70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152400"/>
            <a:ext cx="8763000" cy="6477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1683" name="Group 2"/>
          <p:cNvGrpSpPr>
            <a:grpSpLocks/>
          </p:cNvGrpSpPr>
          <p:nvPr/>
        </p:nvGrpSpPr>
        <p:grpSpPr bwMode="auto">
          <a:xfrm>
            <a:off x="323850" y="228600"/>
            <a:ext cx="2952750" cy="1323975"/>
            <a:chOff x="6172200" y="304800"/>
            <a:chExt cx="2952711" cy="1323439"/>
          </a:xfrm>
        </p:grpSpPr>
        <p:sp>
          <p:nvSpPr>
            <p:cNvPr id="4" name="Rectangle 3"/>
            <p:cNvSpPr/>
            <p:nvPr/>
          </p:nvSpPr>
          <p:spPr>
            <a:xfrm>
              <a:off x="6172200" y="533400"/>
              <a:ext cx="2362200" cy="838200"/>
            </a:xfrm>
            <a:prstGeom prst="rect">
              <a:avLst/>
            </a:prstGeom>
            <a:blipFill>
              <a:blip r:embed="rId5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  <a:lum bright="-2000" contrast="45000"/>
              </a:blip>
              <a:tile tx="0" ty="0" sx="100000" sy="100000" flip="none" algn="tl"/>
            </a:blip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Oval 4"/>
            <p:cNvSpPr/>
            <p:nvPr/>
          </p:nvSpPr>
          <p:spPr>
            <a:xfrm>
              <a:off x="7924777" y="533307"/>
              <a:ext cx="609592" cy="837861"/>
            </a:xfrm>
            <a:prstGeom prst="ellipse">
              <a:avLst/>
            </a:prstGeom>
            <a:solidFill>
              <a:srgbClr val="0033CC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848600" y="304800"/>
              <a:ext cx="1276311" cy="1323439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Font typeface="Wingdings" pitchFamily="2" charset="2"/>
                <a:buChar char="ü"/>
                <a:defRPr/>
              </a:pPr>
              <a:r>
                <a:rPr lang="ar-EG" sz="8000" b="1" dirty="0">
                  <a:ln>
                    <a:solidFill>
                      <a:sysClr val="windowText" lastClr="000000"/>
                    </a:solidFill>
                  </a:ln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</p:grpSp>
      <p:sp>
        <p:nvSpPr>
          <p:cNvPr id="71684" name="Rectangle 1"/>
          <p:cNvSpPr>
            <a:spLocks noChangeArrowheads="1"/>
          </p:cNvSpPr>
          <p:nvPr/>
        </p:nvSpPr>
        <p:spPr bwMode="auto">
          <a:xfrm>
            <a:off x="476250" y="533400"/>
            <a:ext cx="14112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4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تــأكــــد</a:t>
            </a:r>
            <a:endParaRPr lang="ar-EG" altLang="ar-SA" sz="44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10"/>
          <p:cNvGrpSpPr>
            <a:grpSpLocks/>
          </p:cNvGrpSpPr>
          <p:nvPr/>
        </p:nvGrpSpPr>
        <p:grpSpPr bwMode="auto">
          <a:xfrm>
            <a:off x="3352800" y="2133600"/>
            <a:ext cx="5334000" cy="1077913"/>
            <a:chOff x="8229600" y="4281607"/>
            <a:chExt cx="5334000" cy="1077218"/>
          </a:xfrm>
        </p:grpSpPr>
        <p:sp>
          <p:nvSpPr>
            <p:cNvPr id="12" name="Oval 11"/>
            <p:cNvSpPr/>
            <p:nvPr/>
          </p:nvSpPr>
          <p:spPr>
            <a:xfrm>
              <a:off x="12877800" y="4368864"/>
              <a:ext cx="685800" cy="533056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1698" name="Rectangle 12"/>
            <p:cNvSpPr>
              <a:spLocks noChangeArrowheads="1"/>
            </p:cNvSpPr>
            <p:nvPr/>
          </p:nvSpPr>
          <p:spPr bwMode="auto">
            <a:xfrm>
              <a:off x="8229600" y="4281607"/>
              <a:ext cx="5334000" cy="1077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1" eaLnBrk="1" hangingPunct="1"/>
              <a:r>
                <a:rPr lang="en-US" altLang="ar-SA" sz="3200" b="1" dirty="0"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ar-EG" altLang="ar-SA" sz="3200" b="1" dirty="0">
                  <a:latin typeface="Times New Roman" pitchFamily="18" charset="0"/>
                  <a:cs typeface="Times New Roman" pitchFamily="18" charset="0"/>
                </a:rPr>
                <a:t>- </a:t>
              </a:r>
              <a:r>
                <a:rPr lang="ar-EG" altLang="ar-SA" sz="3200" b="1" dirty="0" smtClean="0">
                  <a:latin typeface="Times New Roman" pitchFamily="18" charset="0"/>
                  <a:cs typeface="Times New Roman" pitchFamily="18" charset="0"/>
                </a:rPr>
                <a:t> اكتب </a:t>
              </a:r>
              <a:r>
                <a:rPr lang="ar-EG" altLang="ar-SA" sz="3200" b="1" dirty="0">
                  <a:latin typeface="Times New Roman" pitchFamily="18" charset="0"/>
                  <a:cs typeface="Times New Roman" pitchFamily="18" charset="0"/>
                </a:rPr>
                <a:t>معادلة تمثل التكلفة الشهرية لكل من العرضين.</a:t>
              </a:r>
              <a:endParaRPr lang="en-US" altLang="ar-SA" sz="3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6" name="Rectangle 25"/>
          <p:cNvSpPr/>
          <p:nvPr/>
        </p:nvSpPr>
        <p:spPr>
          <a:xfrm>
            <a:off x="6781800" y="0"/>
            <a:ext cx="2209800" cy="1752600"/>
          </a:xfrm>
          <a:prstGeom prst="rect">
            <a:avLst/>
          </a:prstGeom>
          <a:blipFill>
            <a:blip r:embed="rId6" cstate="print">
              <a:lum bright="-30000" contrast="31000"/>
            </a:blip>
            <a:stretch>
              <a:fillRect/>
            </a:stretch>
          </a:blipFill>
          <a:ln>
            <a:noFill/>
          </a:ln>
          <a:scene3d>
            <a:camera prst="orthographicFront">
              <a:rot lat="0" lon="11099999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688" name="Rectangle 26"/>
          <p:cNvSpPr>
            <a:spLocks noChangeArrowheads="1"/>
          </p:cNvSpPr>
          <p:nvPr/>
        </p:nvSpPr>
        <p:spPr bwMode="auto">
          <a:xfrm>
            <a:off x="7165975" y="434975"/>
            <a:ext cx="15208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 eaLnBrk="1" hangingPunct="1"/>
            <a:r>
              <a:rPr lang="ar-EG" altLang="ar-SA" sz="4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المثال </a:t>
            </a:r>
            <a:r>
              <a:rPr lang="en-US" altLang="ar-SA" sz="4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ar-EG" altLang="ar-SA" sz="40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1066800" y="3886200"/>
            <a:ext cx="371951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 eaLnBrk="1" hangingPunct="1"/>
            <a:r>
              <a:rPr lang="en-US" altLang="ar-SA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10x + </a:t>
            </a:r>
            <a:r>
              <a:rPr lang="en-US" altLang="ar-SA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150 </a:t>
            </a:r>
            <a:r>
              <a:rPr lang="en-US" altLang="ar-SA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y</a:t>
            </a:r>
            <a:endParaRPr lang="ar-EG" altLang="ar-SA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69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 rtl="1" eaLnBrk="1" hangingPunct="1"/>
            <a:endParaRPr lang="ar-SA" altLang="ar-SA"/>
          </a:p>
        </p:txBody>
      </p:sp>
      <p:sp>
        <p:nvSpPr>
          <p:cNvPr id="71691" name="Rectangle 3"/>
          <p:cNvSpPr>
            <a:spLocks noChangeArrowheads="1"/>
          </p:cNvSpPr>
          <p:nvPr/>
        </p:nvSpPr>
        <p:spPr bwMode="auto">
          <a:xfrm>
            <a:off x="0" y="266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 rtl="1" eaLnBrk="1" hangingPunct="1"/>
            <a:endParaRPr lang="ar-SA" altLang="ar-SA"/>
          </a:p>
        </p:txBody>
      </p:sp>
      <p:sp>
        <p:nvSpPr>
          <p:cNvPr id="71692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 rtl="1" eaLnBrk="1" hangingPunct="1"/>
            <a:endParaRPr lang="ar-SA" altLang="ar-SA"/>
          </a:p>
        </p:txBody>
      </p:sp>
      <p:sp>
        <p:nvSpPr>
          <p:cNvPr id="71693" name="Rectangle 6"/>
          <p:cNvSpPr>
            <a:spLocks noChangeArrowheads="1"/>
          </p:cNvSpPr>
          <p:nvPr/>
        </p:nvSpPr>
        <p:spPr bwMode="auto">
          <a:xfrm>
            <a:off x="0" y="266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 rtl="1" eaLnBrk="1" hangingPunct="1"/>
            <a:endParaRPr lang="ar-SA" altLang="ar-SA"/>
          </a:p>
        </p:txBody>
      </p:sp>
      <p:sp>
        <p:nvSpPr>
          <p:cNvPr id="27" name="TextBox 27"/>
          <p:cNvSpPr txBox="1">
            <a:spLocks noChangeArrowheads="1"/>
          </p:cNvSpPr>
          <p:nvPr/>
        </p:nvSpPr>
        <p:spPr bwMode="auto">
          <a:xfrm>
            <a:off x="4495800" y="3886200"/>
            <a:ext cx="371951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 eaLnBrk="1" hangingPunct="1"/>
            <a:r>
              <a:rPr lang="ar-EG" altLang="ar-SA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معادلة العرض الأول</a:t>
            </a:r>
          </a:p>
        </p:txBody>
      </p:sp>
      <p:sp>
        <p:nvSpPr>
          <p:cNvPr id="29" name="TextBox 27"/>
          <p:cNvSpPr txBox="1">
            <a:spLocks noChangeArrowheads="1"/>
          </p:cNvSpPr>
          <p:nvPr/>
        </p:nvSpPr>
        <p:spPr bwMode="auto">
          <a:xfrm>
            <a:off x="1143000" y="5029200"/>
            <a:ext cx="371951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 eaLnBrk="1" hangingPunct="1"/>
            <a:r>
              <a:rPr lang="en-US" altLang="ar-SA" sz="32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150 = y</a:t>
            </a:r>
            <a:endParaRPr lang="ar-EG" altLang="ar-SA" sz="32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7"/>
          <p:cNvSpPr txBox="1">
            <a:spLocks noChangeArrowheads="1"/>
          </p:cNvSpPr>
          <p:nvPr/>
        </p:nvSpPr>
        <p:spPr bwMode="auto">
          <a:xfrm>
            <a:off x="4572000" y="4953000"/>
            <a:ext cx="371951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 eaLnBrk="1" hangingPunct="1"/>
            <a:r>
              <a:rPr lang="ar-EG" altLang="ar-SA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معادلة العرض الثاني</a:t>
            </a:r>
          </a:p>
        </p:txBody>
      </p:sp>
    </p:spTree>
  </p:cSld>
  <p:clrMapOvr>
    <a:masterClrMapping/>
  </p:clrMapOvr>
  <p:transition>
    <p:wipe/>
    <p:sndAc>
      <p:stSnd>
        <p:snd r:embed="rId2" name="0008 - نملة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221 - boo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240 - button 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240 - button 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240 - button 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240 - button 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7" grpId="0"/>
      <p:bldP spid="29" grpId="0"/>
      <p:bldP spid="30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152400"/>
            <a:ext cx="8763000" cy="6477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2707" name="Group 2"/>
          <p:cNvGrpSpPr>
            <a:grpSpLocks/>
          </p:cNvGrpSpPr>
          <p:nvPr/>
        </p:nvGrpSpPr>
        <p:grpSpPr bwMode="auto">
          <a:xfrm>
            <a:off x="323850" y="228600"/>
            <a:ext cx="2952750" cy="1323975"/>
            <a:chOff x="6172200" y="304800"/>
            <a:chExt cx="2952711" cy="1323439"/>
          </a:xfrm>
        </p:grpSpPr>
        <p:sp>
          <p:nvSpPr>
            <p:cNvPr id="4" name="Rectangle 3"/>
            <p:cNvSpPr/>
            <p:nvPr/>
          </p:nvSpPr>
          <p:spPr>
            <a:xfrm>
              <a:off x="6172200" y="533400"/>
              <a:ext cx="2362200" cy="838200"/>
            </a:xfrm>
            <a:prstGeom prst="rect">
              <a:avLst/>
            </a:prstGeom>
            <a:blipFill>
              <a:blip r:embed="rId5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  <a:lum bright="-2000" contrast="45000"/>
              </a:blip>
              <a:tile tx="0" ty="0" sx="100000" sy="100000" flip="none" algn="tl"/>
            </a:blip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Oval 4"/>
            <p:cNvSpPr/>
            <p:nvPr/>
          </p:nvSpPr>
          <p:spPr>
            <a:xfrm>
              <a:off x="7924777" y="533307"/>
              <a:ext cx="609592" cy="837861"/>
            </a:xfrm>
            <a:prstGeom prst="ellipse">
              <a:avLst/>
            </a:prstGeom>
            <a:solidFill>
              <a:srgbClr val="0033CC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848600" y="304800"/>
              <a:ext cx="1276311" cy="1323439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Font typeface="Wingdings" pitchFamily="2" charset="2"/>
                <a:buChar char="ü"/>
                <a:defRPr/>
              </a:pPr>
              <a:r>
                <a:rPr lang="ar-EG" sz="8000" b="1" dirty="0">
                  <a:ln>
                    <a:solidFill>
                      <a:sysClr val="windowText" lastClr="000000"/>
                    </a:solidFill>
                  </a:ln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</p:grpSp>
      <p:sp>
        <p:nvSpPr>
          <p:cNvPr id="72708" name="Rectangle 1"/>
          <p:cNvSpPr>
            <a:spLocks noChangeArrowheads="1"/>
          </p:cNvSpPr>
          <p:nvPr/>
        </p:nvSpPr>
        <p:spPr bwMode="auto">
          <a:xfrm>
            <a:off x="476250" y="533400"/>
            <a:ext cx="14112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4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تــأكــــد</a:t>
            </a:r>
            <a:endParaRPr lang="ar-EG" altLang="ar-SA" sz="44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19"/>
          <p:cNvGrpSpPr>
            <a:grpSpLocks/>
          </p:cNvGrpSpPr>
          <p:nvPr/>
        </p:nvGrpSpPr>
        <p:grpSpPr bwMode="auto">
          <a:xfrm>
            <a:off x="4572000" y="2285997"/>
            <a:ext cx="4114800" cy="584775"/>
            <a:chOff x="9448800" y="4316850"/>
            <a:chExt cx="4114800" cy="585351"/>
          </a:xfrm>
        </p:grpSpPr>
        <p:sp>
          <p:nvSpPr>
            <p:cNvPr id="12" name="Oval 20"/>
            <p:cNvSpPr/>
            <p:nvPr/>
          </p:nvSpPr>
          <p:spPr>
            <a:xfrm>
              <a:off x="12877800" y="4367700"/>
              <a:ext cx="685800" cy="53392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2717" name="Rectangle 21"/>
            <p:cNvSpPr>
              <a:spLocks noChangeArrowheads="1"/>
            </p:cNvSpPr>
            <p:nvPr/>
          </p:nvSpPr>
          <p:spPr bwMode="auto">
            <a:xfrm>
              <a:off x="9448800" y="4316850"/>
              <a:ext cx="4009431" cy="585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rtl="1" eaLnBrk="1" hangingPunct="1"/>
              <a:r>
                <a:rPr lang="en-US" altLang="ar-SA" sz="3200" b="1" dirty="0">
                  <a:latin typeface="Times New Roman" pitchFamily="18" charset="0"/>
                  <a:cs typeface="Times New Roman" pitchFamily="18" charset="0"/>
                </a:rPr>
                <a:t>b</a:t>
              </a:r>
              <a:r>
                <a:rPr lang="ar-EG" altLang="ar-SA" sz="3200" b="1" dirty="0" smtClean="0">
                  <a:latin typeface="Times New Roman" pitchFamily="18" charset="0"/>
                  <a:cs typeface="Times New Roman" pitchFamily="18" charset="0"/>
                </a:rPr>
                <a:t>-  </a:t>
              </a:r>
              <a:r>
                <a:rPr lang="ar-EG" altLang="ar-SA" sz="3200" b="1" dirty="0">
                  <a:latin typeface="Times New Roman" pitchFamily="18" charset="0"/>
                  <a:cs typeface="Times New Roman" pitchFamily="18" charset="0"/>
                </a:rPr>
                <a:t>مثل كلتا المعادلتين بيانياً.</a:t>
              </a:r>
              <a:endParaRPr lang="en-US" altLang="ar-SA" sz="3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5" name="Rectangle 25"/>
          <p:cNvSpPr/>
          <p:nvPr/>
        </p:nvSpPr>
        <p:spPr>
          <a:xfrm>
            <a:off x="6781800" y="0"/>
            <a:ext cx="2209800" cy="1752600"/>
          </a:xfrm>
          <a:prstGeom prst="rect">
            <a:avLst/>
          </a:prstGeom>
          <a:blipFill>
            <a:blip r:embed="rId6" cstate="print">
              <a:lum bright="-30000" contrast="31000"/>
            </a:blip>
            <a:stretch>
              <a:fillRect/>
            </a:stretch>
          </a:blipFill>
          <a:ln>
            <a:noFill/>
          </a:ln>
          <a:scene3d>
            <a:camera prst="orthographicFront">
              <a:rot lat="0" lon="11099999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712" name="Rectangle 26"/>
          <p:cNvSpPr>
            <a:spLocks noChangeArrowheads="1"/>
          </p:cNvSpPr>
          <p:nvPr/>
        </p:nvSpPr>
        <p:spPr bwMode="auto">
          <a:xfrm>
            <a:off x="7165975" y="434975"/>
            <a:ext cx="15208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 eaLnBrk="1" hangingPunct="1"/>
            <a:r>
              <a:rPr lang="ar-EG" altLang="ar-SA" sz="4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المثال </a:t>
            </a:r>
            <a:r>
              <a:rPr lang="en-US" altLang="ar-SA" sz="4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ar-EG" altLang="ar-SA" sz="40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6977" name="Picture 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1000" y="2971799"/>
            <a:ext cx="5704114" cy="3523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  <p:sndAc>
      <p:stSnd>
        <p:snd r:embed="rId2" name="0008 - نملة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69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قفزة فى الميا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152400"/>
            <a:ext cx="8763000" cy="6477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3731" name="Group 2"/>
          <p:cNvGrpSpPr>
            <a:grpSpLocks/>
          </p:cNvGrpSpPr>
          <p:nvPr/>
        </p:nvGrpSpPr>
        <p:grpSpPr bwMode="auto">
          <a:xfrm>
            <a:off x="323850" y="228600"/>
            <a:ext cx="2952750" cy="1323975"/>
            <a:chOff x="6172200" y="304800"/>
            <a:chExt cx="2952711" cy="1323439"/>
          </a:xfrm>
        </p:grpSpPr>
        <p:sp>
          <p:nvSpPr>
            <p:cNvPr id="4" name="Rectangle 3"/>
            <p:cNvSpPr/>
            <p:nvPr/>
          </p:nvSpPr>
          <p:spPr>
            <a:xfrm>
              <a:off x="6172200" y="533400"/>
              <a:ext cx="2362200" cy="838200"/>
            </a:xfrm>
            <a:prstGeom prst="rect">
              <a:avLst/>
            </a:prstGeom>
            <a:blipFill>
              <a:blip r:embed="rId6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  <a:lum bright="-2000" contrast="45000"/>
              </a:blip>
              <a:tile tx="0" ty="0" sx="100000" sy="100000" flip="none" algn="tl"/>
            </a:blip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Oval 4"/>
            <p:cNvSpPr/>
            <p:nvPr/>
          </p:nvSpPr>
          <p:spPr>
            <a:xfrm>
              <a:off x="7924777" y="533307"/>
              <a:ext cx="609592" cy="837861"/>
            </a:xfrm>
            <a:prstGeom prst="ellipse">
              <a:avLst/>
            </a:prstGeom>
            <a:solidFill>
              <a:srgbClr val="0033CC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848600" y="304800"/>
              <a:ext cx="1276311" cy="1323439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Font typeface="Wingdings" pitchFamily="2" charset="2"/>
                <a:buChar char="ü"/>
                <a:defRPr/>
              </a:pPr>
              <a:r>
                <a:rPr lang="ar-EG" sz="8000" b="1" dirty="0">
                  <a:ln>
                    <a:solidFill>
                      <a:sysClr val="windowText" lastClr="000000"/>
                    </a:solidFill>
                  </a:ln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</p:grpSp>
      <p:sp>
        <p:nvSpPr>
          <p:cNvPr id="73732" name="Rectangle 1"/>
          <p:cNvSpPr>
            <a:spLocks noChangeArrowheads="1"/>
          </p:cNvSpPr>
          <p:nvPr/>
        </p:nvSpPr>
        <p:spPr bwMode="auto">
          <a:xfrm>
            <a:off x="476250" y="533400"/>
            <a:ext cx="14112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4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تــأكــــد</a:t>
            </a:r>
            <a:endParaRPr lang="ar-EG" altLang="ar-SA" sz="44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781800" y="0"/>
            <a:ext cx="2209800" cy="1752600"/>
          </a:xfrm>
          <a:prstGeom prst="rect">
            <a:avLst/>
          </a:prstGeom>
          <a:blipFill>
            <a:blip r:embed="rId7" cstate="print">
              <a:lum bright="-30000" contrast="31000"/>
            </a:blip>
            <a:stretch>
              <a:fillRect/>
            </a:stretch>
          </a:blipFill>
          <a:ln>
            <a:noFill/>
          </a:ln>
          <a:scene3d>
            <a:camera prst="orthographicFront">
              <a:rot lat="0" lon="11099999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735" name="Rectangle 9"/>
          <p:cNvSpPr>
            <a:spLocks noChangeArrowheads="1"/>
          </p:cNvSpPr>
          <p:nvPr/>
        </p:nvSpPr>
        <p:spPr bwMode="auto">
          <a:xfrm>
            <a:off x="7165975" y="434975"/>
            <a:ext cx="15208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 eaLnBrk="1" hangingPunct="1"/>
            <a:r>
              <a:rPr lang="ar-EG" altLang="ar-SA" sz="4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المثال </a:t>
            </a:r>
            <a:r>
              <a:rPr lang="en-US" altLang="ar-SA" sz="4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ar-EG" altLang="ar-SA" sz="40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10"/>
          <p:cNvGrpSpPr>
            <a:grpSpLocks/>
          </p:cNvGrpSpPr>
          <p:nvPr/>
        </p:nvGrpSpPr>
        <p:grpSpPr bwMode="auto">
          <a:xfrm>
            <a:off x="3505200" y="2239963"/>
            <a:ext cx="5334000" cy="1570037"/>
            <a:chOff x="8449074" y="4332983"/>
            <a:chExt cx="5334000" cy="1569660"/>
          </a:xfrm>
        </p:grpSpPr>
        <p:sp>
          <p:nvSpPr>
            <p:cNvPr id="12" name="Oval 11"/>
            <p:cNvSpPr/>
            <p:nvPr/>
          </p:nvSpPr>
          <p:spPr>
            <a:xfrm>
              <a:off x="12878199" y="4367900"/>
              <a:ext cx="685800" cy="533272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3742" name="Rectangle 12"/>
            <p:cNvSpPr>
              <a:spLocks noChangeArrowheads="1"/>
            </p:cNvSpPr>
            <p:nvPr/>
          </p:nvSpPr>
          <p:spPr bwMode="auto">
            <a:xfrm>
              <a:off x="8449074" y="4332983"/>
              <a:ext cx="5334000" cy="15696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rtl="1" eaLnBrk="1" hangingPunct="1"/>
              <a:r>
                <a:rPr lang="en-US" altLang="ar-SA" sz="3200" b="1" dirty="0">
                  <a:latin typeface="Times New Roman" pitchFamily="18" charset="0"/>
                  <a:cs typeface="Times New Roman" pitchFamily="18" charset="0"/>
                </a:rPr>
                <a:t>c</a:t>
              </a:r>
              <a:r>
                <a:rPr lang="ar-EG" altLang="ar-SA" sz="3200" b="1" dirty="0" smtClean="0">
                  <a:latin typeface="Times New Roman" pitchFamily="18" charset="0"/>
                  <a:cs typeface="Times New Roman" pitchFamily="18" charset="0"/>
                </a:rPr>
                <a:t>-  </a:t>
              </a:r>
              <a:r>
                <a:rPr lang="ar-EG" altLang="ar-SA" sz="3200" b="1" dirty="0">
                  <a:latin typeface="Times New Roman" pitchFamily="18" charset="0"/>
                  <a:cs typeface="Times New Roman" pitchFamily="18" charset="0"/>
                </a:rPr>
                <a:t>إذا كان سلمان يريد الذهاب إلى النادي </a:t>
              </a:r>
              <a:r>
                <a:rPr lang="en-US" altLang="ar-SA" sz="3200" b="1" dirty="0">
                  <a:latin typeface="Times New Roman" pitchFamily="18" charset="0"/>
                  <a:cs typeface="Times New Roman" pitchFamily="18" charset="0"/>
                </a:rPr>
                <a:t>7</a:t>
              </a:r>
              <a:r>
                <a:rPr lang="ar-EG" altLang="ar-SA" sz="3200" b="1" dirty="0">
                  <a:latin typeface="Times New Roman" pitchFamily="18" charset="0"/>
                  <a:cs typeface="Times New Roman" pitchFamily="18" charset="0"/>
                </a:rPr>
                <a:t> مرات شهرياً، فهل يشترك في العرض الأول أم </a:t>
              </a:r>
              <a:r>
                <a:rPr lang="ar-EG" altLang="ar-SA" sz="3200" b="1" dirty="0" err="1">
                  <a:latin typeface="Times New Roman" pitchFamily="18" charset="0"/>
                  <a:cs typeface="Times New Roman" pitchFamily="18" charset="0"/>
                </a:rPr>
                <a:t>الثاني</a:t>
              </a:r>
              <a:r>
                <a:rPr lang="ar-EG" altLang="ar-SA" sz="3200" b="1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؟</a:t>
              </a:r>
              <a:r>
                <a:rPr lang="ar-EG" altLang="ar-SA" sz="3200" b="1" dirty="0">
                  <a:latin typeface="Times New Roman" pitchFamily="18" charset="0"/>
                  <a:cs typeface="Times New Roman" pitchFamily="18" charset="0"/>
                </a:rPr>
                <a:t> فسر إجابتك.</a:t>
              </a:r>
              <a:endParaRPr lang="en-US" altLang="ar-SA" sz="3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3581400" y="4038600"/>
            <a:ext cx="5181600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r" rtl="1" eaLnBrk="1" hangingPunct="1">
              <a:lnSpc>
                <a:spcPct val="115000"/>
              </a:lnSpc>
              <a:buClr>
                <a:srgbClr val="FF0000"/>
              </a:buClr>
            </a:pPr>
            <a:r>
              <a:rPr lang="ar-EG" altLang="ar-SA" sz="3200" b="1" dirty="0">
                <a:solidFill>
                  <a:srgbClr val="C83264"/>
                </a:solidFill>
                <a:latin typeface="Calibri" pitchFamily="34" charset="0"/>
                <a:cs typeface="Times New Roman" pitchFamily="18" charset="0"/>
              </a:rPr>
              <a:t>العرض الثاني</a:t>
            </a:r>
            <a:r>
              <a:rPr lang="ar-EG" altLang="ar-SA" sz="3200" b="1" dirty="0">
                <a:solidFill>
                  <a:srgbClr val="1515FF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ar-EG" altLang="ar-SA" sz="3200" b="1" dirty="0" err="1">
                <a:solidFill>
                  <a:srgbClr val="C83264"/>
                </a:solidFill>
                <a:latin typeface="Calibri" pitchFamily="34" charset="0"/>
                <a:cs typeface="Times New Roman" pitchFamily="18" charset="0"/>
              </a:rPr>
              <a:t>أفضل</a:t>
            </a:r>
            <a:r>
              <a:rPr lang="ar-EG" altLang="ar-SA" sz="3200" b="1" dirty="0" err="1">
                <a:solidFill>
                  <a:srgbClr val="1515FF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ar-EG" altLang="ar-SA" sz="3200" b="1" dirty="0">
                <a:solidFill>
                  <a:srgbClr val="1515FF"/>
                </a:solidFill>
                <a:latin typeface="Calibri" pitchFamily="34" charset="0"/>
                <a:cs typeface="Times New Roman" pitchFamily="18" charset="0"/>
              </a:rPr>
              <a:t>،  حيث التكلفة </a:t>
            </a:r>
            <a:r>
              <a:rPr lang="en-US" altLang="ar-SA" sz="3200" b="1" dirty="0">
                <a:solidFill>
                  <a:srgbClr val="1515FF"/>
                </a:solidFill>
                <a:latin typeface="Times New Roman" pitchFamily="18" charset="0"/>
                <a:cs typeface="Times New Roman" pitchFamily="18" charset="0"/>
              </a:rPr>
              <a:t>150</a:t>
            </a:r>
            <a:r>
              <a:rPr lang="ar-EG" altLang="ar-SA" sz="3200" b="1" dirty="0">
                <a:solidFill>
                  <a:srgbClr val="1515FF"/>
                </a:solidFill>
                <a:latin typeface="Calibri" pitchFamily="34" charset="0"/>
                <a:cs typeface="Times New Roman" pitchFamily="18" charset="0"/>
              </a:rPr>
              <a:t> ريالاً، على حين أن تكلفة العرض الأول                          ريالاً.</a:t>
            </a:r>
            <a:endParaRPr lang="en-US" altLang="ar-SA" dirty="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7373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 rtl="1" eaLnBrk="1" hangingPunct="1"/>
            <a:endParaRPr lang="ar-SA" altLang="ar-SA"/>
          </a:p>
        </p:txBody>
      </p:sp>
      <p:graphicFrame>
        <p:nvGraphicFramePr>
          <p:cNvPr id="93185" name="Object 1"/>
          <p:cNvGraphicFramePr>
            <a:graphicFrameLocks noChangeAspect="1"/>
          </p:cNvGraphicFramePr>
          <p:nvPr/>
        </p:nvGraphicFramePr>
        <p:xfrm>
          <a:off x="3276600" y="5257800"/>
          <a:ext cx="3162300" cy="457200"/>
        </p:xfrm>
        <a:graphic>
          <a:graphicData uri="http://schemas.openxmlformats.org/presentationml/2006/ole">
            <p:oleObj spid="_x0000_s73739" r:id="rId8" imgW="1638300" imgH="228600" progId="">
              <p:embed/>
            </p:oleObj>
          </a:graphicData>
        </a:graphic>
      </p:graphicFrame>
      <p:sp>
        <p:nvSpPr>
          <p:cNvPr id="73740" name="Rectangle 3"/>
          <p:cNvSpPr>
            <a:spLocks noChangeArrowheads="1"/>
          </p:cNvSpPr>
          <p:nvPr/>
        </p:nvSpPr>
        <p:spPr bwMode="auto">
          <a:xfrm>
            <a:off x="0" y="228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r" rtl="1" eaLnBrk="1" hangingPunct="1"/>
            <a:endParaRPr lang="ar-SA" altLang="ar-SA"/>
          </a:p>
        </p:txBody>
      </p:sp>
    </p:spTree>
  </p:cSld>
  <p:clrMapOvr>
    <a:masterClrMapping/>
  </p:clrMapOvr>
  <p:transition>
    <p:wipe/>
    <p:sndAc>
      <p:stSnd>
        <p:snd r:embed="rId3" name="0008 - نملة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0240 - button 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318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318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3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1"/>
          <p:cNvGrpSpPr>
            <a:grpSpLocks/>
          </p:cNvGrpSpPr>
          <p:nvPr/>
        </p:nvGrpSpPr>
        <p:grpSpPr bwMode="auto">
          <a:xfrm>
            <a:off x="76200" y="228600"/>
            <a:ext cx="8991600" cy="6553200"/>
            <a:chOff x="152400" y="685800"/>
            <a:chExt cx="8686800" cy="5638798"/>
          </a:xfrm>
        </p:grpSpPr>
        <p:sp>
          <p:nvSpPr>
            <p:cNvPr id="3" name="Rounded Rectangle 2"/>
            <p:cNvSpPr/>
            <p:nvPr/>
          </p:nvSpPr>
          <p:spPr>
            <a:xfrm>
              <a:off x="304235" y="685800"/>
              <a:ext cx="8534965" cy="5551375"/>
            </a:xfrm>
            <a:prstGeom prst="roundRect">
              <a:avLst>
                <a:gd name="adj" fmla="val 3676"/>
              </a:avLst>
            </a:prstGeom>
            <a:solidFill>
              <a:srgbClr val="0099FF"/>
            </a:solidFill>
            <a:ln w="571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" name="Flowchart: Document 3"/>
            <p:cNvSpPr/>
            <p:nvPr/>
          </p:nvSpPr>
          <p:spPr>
            <a:xfrm rot="10800000">
              <a:off x="304798" y="948070"/>
              <a:ext cx="8534400" cy="5376528"/>
            </a:xfrm>
            <a:prstGeom prst="flowChartDocument">
              <a:avLst/>
            </a:prstGeom>
            <a:solidFill>
              <a:schemeClr val="bg1">
                <a:lumMod val="95000"/>
              </a:schemeClr>
            </a:solidFill>
            <a:ln w="57150">
              <a:solidFill>
                <a:schemeClr val="bg1">
                  <a:lumMod val="85000"/>
                </a:schemeClr>
              </a:solidFill>
            </a:ln>
            <a:scene3d>
              <a:camera prst="orthographicFront">
                <a:rot lat="0" lon="10799999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5" name="Picture 1"/>
            <p:cNvPicPr>
              <a:picLocks noChangeAspect="1" noChangeArrowheads="1"/>
            </p:cNvPicPr>
            <p:nvPr/>
          </p:nvPicPr>
          <p:blipFill>
            <a:blip r:embed="rId6" cstate="print">
              <a:lum bright="-18000" contrast="30000"/>
            </a:blip>
            <a:stretch>
              <a:fillRect/>
            </a:stretch>
          </p:blipFill>
          <p:spPr bwMode="auto">
            <a:xfrm>
              <a:off x="152400" y="1161164"/>
              <a:ext cx="1905000" cy="704850"/>
            </a:xfrm>
            <a:prstGeom prst="rect">
              <a:avLst/>
            </a:prstGeom>
            <a:noFill/>
            <a:ln>
              <a:noFill/>
            </a:ln>
            <a:effectLst>
              <a:softEdge rad="63500"/>
            </a:effectLst>
          </p:spPr>
        </p:pic>
      </p:grpSp>
      <p:sp>
        <p:nvSpPr>
          <p:cNvPr id="8195" name="Rectangle 2"/>
          <p:cNvSpPr>
            <a:spLocks noChangeArrowheads="1"/>
          </p:cNvSpPr>
          <p:nvPr/>
        </p:nvSpPr>
        <p:spPr bwMode="auto">
          <a:xfrm>
            <a:off x="228600" y="228600"/>
            <a:ext cx="14303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32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أضف إلى</a:t>
            </a:r>
            <a:endParaRPr lang="ar-EG" altLang="ar-SA" sz="36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6" name="Rectangle 3"/>
          <p:cNvSpPr>
            <a:spLocks noChangeArrowheads="1"/>
          </p:cNvSpPr>
          <p:nvPr/>
        </p:nvSpPr>
        <p:spPr bwMode="auto">
          <a:xfrm>
            <a:off x="6413500" y="573088"/>
            <a:ext cx="22733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36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مفهوم أساسي</a:t>
            </a:r>
            <a:endParaRPr lang="ar-EG" altLang="ar-SA" sz="40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7" name="Rectangle 3"/>
          <p:cNvSpPr>
            <a:spLocks noChangeArrowheads="1"/>
          </p:cNvSpPr>
          <p:nvPr/>
        </p:nvSpPr>
        <p:spPr bwMode="auto">
          <a:xfrm>
            <a:off x="2565400" y="1447800"/>
            <a:ext cx="39116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32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معادلة المستقيم غير الرأسي</a:t>
            </a:r>
            <a:endParaRPr lang="en-US" altLang="ar-SA" sz="32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Flowchart: Process 8"/>
          <p:cNvSpPr/>
          <p:nvPr/>
        </p:nvSpPr>
        <p:spPr>
          <a:xfrm>
            <a:off x="6172200" y="2184975"/>
            <a:ext cx="2667000" cy="609600"/>
          </a:xfrm>
          <a:prstGeom prst="flowChartProcess">
            <a:avLst/>
          </a:prstGeom>
          <a:noFill/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3657600" y="2286000"/>
            <a:ext cx="4884737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32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صيغة الميل ونقطة </a:t>
            </a:r>
            <a:r>
              <a:rPr lang="ar-EG" altLang="ar-SA" sz="3200" b="1" dirty="0">
                <a:latin typeface="Times New Roman" pitchFamily="18" charset="0"/>
                <a:cs typeface="Times New Roman" pitchFamily="18" charset="0"/>
              </a:rPr>
              <a:t>لمعادلة المستقيم</a:t>
            </a:r>
            <a:endParaRPr lang="en-US" altLang="ar-SA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388938" y="2870200"/>
            <a:ext cx="8450262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rtl="1" eaLnBrk="1" hangingPunct="1"/>
            <a:r>
              <a:rPr lang="ar-EG" altLang="ar-SA" sz="3200" b="1" dirty="0">
                <a:latin typeface="Times New Roman" pitchFamily="18" charset="0"/>
                <a:cs typeface="Times New Roman" pitchFamily="18" charset="0"/>
              </a:rPr>
              <a:t>هي </a:t>
            </a:r>
            <a:r>
              <a:rPr lang="en-US" altLang="ar-SA" sz="3200" b="1" dirty="0">
                <a:latin typeface="Times New Roman" pitchFamily="18" charset="0"/>
                <a:cs typeface="Times New Roman" pitchFamily="18" charset="0"/>
              </a:rPr>
              <a:t>y - </a:t>
            </a:r>
            <a:r>
              <a:rPr lang="en-US" altLang="ar-SA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altLang="ar-SA" sz="3200" b="1" baseline="-25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altLang="ar-SA" sz="3200" b="1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altLang="ar-SA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altLang="ar-SA" sz="3200" b="1" dirty="0">
                <a:latin typeface="Times New Roman" pitchFamily="18" charset="0"/>
                <a:cs typeface="Times New Roman" pitchFamily="18" charset="0"/>
              </a:rPr>
              <a:t> (x - </a:t>
            </a:r>
            <a:r>
              <a:rPr lang="en-US" altLang="ar-SA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altLang="ar-SA" sz="32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altLang="ar-SA" sz="3200" b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ar-EG" altLang="ar-SA" sz="3200" b="1" dirty="0">
                <a:latin typeface="Times New Roman" pitchFamily="18" charset="0"/>
                <a:cs typeface="Times New Roman" pitchFamily="18" charset="0"/>
              </a:rPr>
              <a:t>، </a:t>
            </a:r>
            <a:r>
              <a:rPr lang="ar-EG" altLang="ar-SA" sz="3200" b="1" dirty="0" err="1">
                <a:latin typeface="Times New Roman" pitchFamily="18" charset="0"/>
                <a:cs typeface="Times New Roman" pitchFamily="18" charset="0"/>
              </a:rPr>
              <a:t>حيث (</a:t>
            </a:r>
            <a:r>
              <a:rPr lang="en-US" altLang="ar-SA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altLang="ar-SA" sz="3200" b="1" baseline="-25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ar-EG" altLang="ar-SA" sz="3200" b="1" dirty="0" err="1">
                <a:latin typeface="Times New Roman" pitchFamily="18" charset="0"/>
                <a:cs typeface="Times New Roman" pitchFamily="18" charset="0"/>
              </a:rPr>
              <a:t>،</a:t>
            </a:r>
            <a:r>
              <a:rPr lang="ar-EG" altLang="ar-SA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ar-SA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altLang="ar-SA" sz="32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ar-EG" altLang="ar-SA" sz="3200" b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ar-EG" altLang="ar-SA" sz="3200" b="1" dirty="0" err="1">
                <a:latin typeface="Times New Roman" pitchFamily="18" charset="0"/>
                <a:cs typeface="Times New Roman" pitchFamily="18" charset="0"/>
              </a:rPr>
              <a:t>إحداثياً</a:t>
            </a:r>
            <a:r>
              <a:rPr lang="ar-EG" altLang="ar-SA" sz="3200" b="1" dirty="0">
                <a:latin typeface="Times New Roman" pitchFamily="18" charset="0"/>
                <a:cs typeface="Times New Roman" pitchFamily="18" charset="0"/>
              </a:rPr>
              <a:t> أي نقطة على </a:t>
            </a:r>
            <a:r>
              <a:rPr lang="ar-EG" altLang="ar-SA" sz="3200" b="1" dirty="0" err="1">
                <a:latin typeface="Times New Roman" pitchFamily="18" charset="0"/>
                <a:cs typeface="Times New Roman" pitchFamily="18" charset="0"/>
              </a:rPr>
              <a:t>المستقيم،</a:t>
            </a:r>
            <a:r>
              <a:rPr lang="ar-EG" altLang="ar-SA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ar-SA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ar-EG" altLang="ar-SA" sz="3200" b="1" dirty="0">
                <a:latin typeface="Times New Roman" pitchFamily="18" charset="0"/>
                <a:cs typeface="Times New Roman" pitchFamily="18" charset="0"/>
              </a:rPr>
              <a:t> ميل المستقيم.</a:t>
            </a:r>
            <a:endParaRPr lang="en-US" altLang="ar-SA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531719" y="4302125"/>
            <a:ext cx="3870511" cy="2090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  <p:sndAc>
      <p:stSnd>
        <p:snd r:embed="rId2" name="0008 - نملة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270 - u - Morse code signa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199 - tap sou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ci - fi sound 2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28600" y="304800"/>
            <a:ext cx="8458200" cy="6248400"/>
          </a:xfrm>
          <a:prstGeom prst="roundRect">
            <a:avLst/>
          </a:prstGeom>
          <a:blipFill>
            <a:blip r:embed="rId4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E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990600" y="2057400"/>
            <a:ext cx="7239000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rtl="1" eaLnBrk="1" hangingPunct="1"/>
            <a:r>
              <a:rPr lang="ar-EG" altLang="ar-SA" sz="5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إذا علمت الميل ومقطع المحور </a:t>
            </a:r>
            <a:r>
              <a:rPr lang="en-US" altLang="ar-SA" sz="5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ar-EG" altLang="ar-SA" sz="5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أو نقطة على المستقيم، فإنه يمكنك استعمال هاتين الصيغتين لتكتب معادلة المستقيم.</a:t>
            </a:r>
            <a:endParaRPr lang="ar-EG" altLang="ar-SA" sz="6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/>
    <p:sndAc>
      <p:stSnd>
        <p:snd r:embed="rId2" name="0008 - نملة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07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81"/>
          <p:cNvGrpSpPr>
            <a:grpSpLocks/>
          </p:cNvGrpSpPr>
          <p:nvPr/>
        </p:nvGrpSpPr>
        <p:grpSpPr bwMode="auto">
          <a:xfrm>
            <a:off x="152400" y="228600"/>
            <a:ext cx="3581400" cy="1600200"/>
            <a:chOff x="346" y="336"/>
            <a:chExt cx="4803" cy="3221"/>
          </a:xfrm>
          <a:gradFill flip="none"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circle">
              <a:fillToRect l="100000" b="100000"/>
            </a:path>
            <a:tileRect t="-100000" r="-100000"/>
          </a:gradFill>
        </p:grpSpPr>
        <p:sp>
          <p:nvSpPr>
            <p:cNvPr id="5" name="Freeform 382"/>
            <p:cNvSpPr>
              <a:spLocks/>
            </p:cNvSpPr>
            <p:nvPr/>
          </p:nvSpPr>
          <p:spPr bwMode="auto">
            <a:xfrm>
              <a:off x="346" y="336"/>
              <a:ext cx="3206" cy="3155"/>
            </a:xfrm>
            <a:custGeom>
              <a:avLst/>
              <a:gdLst/>
              <a:ahLst/>
              <a:cxnLst>
                <a:cxn ang="0">
                  <a:pos x="2020" y="3110"/>
                </a:cxn>
                <a:cxn ang="0">
                  <a:pos x="1118" y="2472"/>
                </a:cxn>
                <a:cxn ang="0">
                  <a:pos x="466" y="2411"/>
                </a:cxn>
                <a:cxn ang="0">
                  <a:pos x="466" y="2411"/>
                </a:cxn>
                <a:cxn ang="0">
                  <a:pos x="426" y="1955"/>
                </a:cxn>
                <a:cxn ang="0">
                  <a:pos x="0" y="1707"/>
                </a:cxn>
                <a:cxn ang="0">
                  <a:pos x="466" y="1479"/>
                </a:cxn>
                <a:cxn ang="0">
                  <a:pos x="565" y="1032"/>
                </a:cxn>
                <a:cxn ang="0">
                  <a:pos x="565" y="1022"/>
                </a:cxn>
                <a:cxn ang="0">
                  <a:pos x="565" y="1022"/>
                </a:cxn>
                <a:cxn ang="0">
                  <a:pos x="1616" y="398"/>
                </a:cxn>
                <a:cxn ang="0">
                  <a:pos x="3206" y="0"/>
                </a:cxn>
                <a:cxn ang="0">
                  <a:pos x="2648" y="1013"/>
                </a:cxn>
                <a:cxn ang="0">
                  <a:pos x="1488" y="1122"/>
                </a:cxn>
                <a:cxn ang="0">
                  <a:pos x="2271" y="1984"/>
                </a:cxn>
                <a:cxn ang="0">
                  <a:pos x="2020" y="3110"/>
                </a:cxn>
              </a:cxnLst>
              <a:rect l="0" t="0" r="r" b="b"/>
              <a:pathLst>
                <a:path w="3206" h="3155">
                  <a:moveTo>
                    <a:pt x="2020" y="3110"/>
                  </a:moveTo>
                  <a:cubicBezTo>
                    <a:pt x="1985" y="3155"/>
                    <a:pt x="1558" y="2560"/>
                    <a:pt x="1118" y="2472"/>
                  </a:cubicBezTo>
                  <a:cubicBezTo>
                    <a:pt x="678" y="2384"/>
                    <a:pt x="600" y="2426"/>
                    <a:pt x="466" y="2411"/>
                  </a:cubicBezTo>
                  <a:lnTo>
                    <a:pt x="466" y="2411"/>
                  </a:lnTo>
                  <a:lnTo>
                    <a:pt x="426" y="1955"/>
                  </a:lnTo>
                  <a:lnTo>
                    <a:pt x="0" y="1707"/>
                  </a:lnTo>
                  <a:lnTo>
                    <a:pt x="466" y="1479"/>
                  </a:lnTo>
                  <a:lnTo>
                    <a:pt x="565" y="1032"/>
                  </a:lnTo>
                  <a:lnTo>
                    <a:pt x="565" y="1022"/>
                  </a:lnTo>
                  <a:lnTo>
                    <a:pt x="565" y="1022"/>
                  </a:lnTo>
                  <a:cubicBezTo>
                    <a:pt x="740" y="918"/>
                    <a:pt x="1176" y="568"/>
                    <a:pt x="1616" y="398"/>
                  </a:cubicBezTo>
                  <a:cubicBezTo>
                    <a:pt x="1982" y="248"/>
                    <a:pt x="2879" y="23"/>
                    <a:pt x="3206" y="0"/>
                  </a:cubicBezTo>
                  <a:cubicBezTo>
                    <a:pt x="2923" y="506"/>
                    <a:pt x="2648" y="1013"/>
                    <a:pt x="2648" y="1013"/>
                  </a:cubicBezTo>
                  <a:lnTo>
                    <a:pt x="1488" y="1122"/>
                  </a:lnTo>
                  <a:lnTo>
                    <a:pt x="2271" y="1984"/>
                  </a:lnTo>
                  <a:cubicBezTo>
                    <a:pt x="2360" y="2315"/>
                    <a:pt x="2020" y="3110"/>
                    <a:pt x="2020" y="3110"/>
                  </a:cubicBez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Freeform 383"/>
            <p:cNvSpPr>
              <a:spLocks/>
            </p:cNvSpPr>
            <p:nvPr/>
          </p:nvSpPr>
          <p:spPr bwMode="auto">
            <a:xfrm>
              <a:off x="1827" y="344"/>
              <a:ext cx="3322" cy="3213"/>
            </a:xfrm>
            <a:custGeom>
              <a:avLst/>
              <a:gdLst/>
              <a:ahLst/>
              <a:cxnLst>
                <a:cxn ang="0">
                  <a:pos x="670" y="260"/>
                </a:cxn>
                <a:cxn ang="0">
                  <a:pos x="440" y="214"/>
                </a:cxn>
                <a:cxn ang="0">
                  <a:pos x="348" y="0"/>
                </a:cxn>
                <a:cxn ang="0">
                  <a:pos x="234" y="204"/>
                </a:cxn>
                <a:cxn ang="0">
                  <a:pos x="0" y="226"/>
                </a:cxn>
                <a:cxn ang="0">
                  <a:pos x="160" y="398"/>
                </a:cxn>
                <a:cxn ang="0">
                  <a:pos x="108" y="626"/>
                </a:cxn>
                <a:cxn ang="0">
                  <a:pos x="320" y="528"/>
                </a:cxn>
                <a:cxn ang="0">
                  <a:pos x="522" y="648"/>
                </a:cxn>
                <a:cxn ang="0">
                  <a:pos x="494" y="416"/>
                </a:cxn>
                <a:cxn ang="0">
                  <a:pos x="670" y="260"/>
                </a:cxn>
              </a:cxnLst>
              <a:rect l="0" t="0" r="r" b="b"/>
              <a:pathLst>
                <a:path w="670" h="648">
                  <a:moveTo>
                    <a:pt x="670" y="260"/>
                  </a:moveTo>
                  <a:lnTo>
                    <a:pt x="440" y="214"/>
                  </a:lnTo>
                  <a:lnTo>
                    <a:pt x="348" y="0"/>
                  </a:lnTo>
                  <a:lnTo>
                    <a:pt x="234" y="204"/>
                  </a:lnTo>
                  <a:lnTo>
                    <a:pt x="0" y="226"/>
                  </a:lnTo>
                  <a:lnTo>
                    <a:pt x="160" y="398"/>
                  </a:lnTo>
                  <a:lnTo>
                    <a:pt x="108" y="626"/>
                  </a:lnTo>
                  <a:lnTo>
                    <a:pt x="320" y="528"/>
                  </a:lnTo>
                  <a:lnTo>
                    <a:pt x="522" y="648"/>
                  </a:lnTo>
                  <a:lnTo>
                    <a:pt x="494" y="416"/>
                  </a:lnTo>
                  <a:lnTo>
                    <a:pt x="670" y="260"/>
                  </a:ln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Line 384"/>
            <p:cNvSpPr>
              <a:spLocks noChangeShapeType="1"/>
            </p:cNvSpPr>
            <p:nvPr/>
          </p:nvSpPr>
          <p:spPr bwMode="auto">
            <a:xfrm>
              <a:off x="2994" y="1349"/>
              <a:ext cx="5" cy="4"/>
            </a:xfrm>
            <a:prstGeom prst="line">
              <a:avLst/>
            </a:prstGeom>
            <a:grpFill/>
            <a:ln w="19050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Line 385"/>
            <p:cNvSpPr>
              <a:spLocks noChangeShapeType="1"/>
            </p:cNvSpPr>
            <p:nvPr/>
          </p:nvSpPr>
          <p:spPr bwMode="auto">
            <a:xfrm>
              <a:off x="812" y="1815"/>
              <a:ext cx="5" cy="5"/>
            </a:xfrm>
            <a:prstGeom prst="line">
              <a:avLst/>
            </a:prstGeom>
            <a:grpFill/>
            <a:ln w="19050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Freeform 386"/>
            <p:cNvSpPr>
              <a:spLocks/>
            </p:cNvSpPr>
            <p:nvPr/>
          </p:nvSpPr>
          <p:spPr bwMode="auto">
            <a:xfrm>
              <a:off x="346" y="1458"/>
              <a:ext cx="2271" cy="862"/>
            </a:xfrm>
            <a:custGeom>
              <a:avLst/>
              <a:gdLst/>
              <a:ahLst/>
              <a:cxnLst>
                <a:cxn ang="0">
                  <a:pos x="426" y="842"/>
                </a:cxn>
                <a:cxn ang="0">
                  <a:pos x="426" y="842"/>
                </a:cxn>
                <a:cxn ang="0">
                  <a:pos x="1150" y="743"/>
                </a:cxn>
                <a:cxn ang="0">
                  <a:pos x="2271" y="862"/>
                </a:cxn>
                <a:cxn ang="0">
                  <a:pos x="1488" y="0"/>
                </a:cxn>
                <a:cxn ang="0">
                  <a:pos x="1488" y="0"/>
                </a:cxn>
                <a:cxn ang="0">
                  <a:pos x="622" y="262"/>
                </a:cxn>
                <a:cxn ang="0">
                  <a:pos x="0" y="585"/>
                </a:cxn>
                <a:cxn ang="0">
                  <a:pos x="426" y="842"/>
                </a:cxn>
              </a:cxnLst>
              <a:rect l="0" t="0" r="r" b="b"/>
              <a:pathLst>
                <a:path w="2271" h="862">
                  <a:moveTo>
                    <a:pt x="426" y="842"/>
                  </a:moveTo>
                  <a:lnTo>
                    <a:pt x="426" y="842"/>
                  </a:lnTo>
                  <a:cubicBezTo>
                    <a:pt x="547" y="826"/>
                    <a:pt x="843" y="740"/>
                    <a:pt x="1150" y="743"/>
                  </a:cubicBezTo>
                  <a:cubicBezTo>
                    <a:pt x="1457" y="746"/>
                    <a:pt x="2230" y="838"/>
                    <a:pt x="2271" y="862"/>
                  </a:cubicBezTo>
                  <a:cubicBezTo>
                    <a:pt x="1879" y="431"/>
                    <a:pt x="1488" y="0"/>
                    <a:pt x="1488" y="0"/>
                  </a:cubicBezTo>
                  <a:lnTo>
                    <a:pt x="1488" y="0"/>
                  </a:lnTo>
                  <a:cubicBezTo>
                    <a:pt x="1344" y="44"/>
                    <a:pt x="870" y="165"/>
                    <a:pt x="622" y="262"/>
                  </a:cubicBezTo>
                  <a:cubicBezTo>
                    <a:pt x="374" y="359"/>
                    <a:pt x="14" y="566"/>
                    <a:pt x="0" y="585"/>
                  </a:cubicBezTo>
                  <a:cubicBezTo>
                    <a:pt x="213" y="713"/>
                    <a:pt x="426" y="842"/>
                    <a:pt x="426" y="842"/>
                  </a:cubicBezTo>
                  <a:close/>
                </a:path>
              </a:pathLst>
            </a:custGeom>
            <a:grpFill/>
            <a:ln w="19050" cmpd="sng">
              <a:solidFill>
                <a:srgbClr val="FF33CC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EG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1795463" y="739775"/>
            <a:ext cx="11763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مثال</a:t>
            </a:r>
            <a:r>
              <a:rPr lang="en-US" altLang="ar-SA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ar-EG" altLang="ar-SA" sz="4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3"/>
          <p:cNvPicPr>
            <a:picLocks noChangeAspect="1"/>
          </p:cNvPicPr>
          <p:nvPr/>
        </p:nvPicPr>
        <p:blipFill>
          <a:blip r:embed="rId8" cstate="print">
            <a:lum contrast="34000"/>
          </a:blip>
          <a:srcRect/>
          <a:stretch>
            <a:fillRect/>
          </a:stretch>
        </p:blipFill>
        <p:spPr bwMode="auto">
          <a:xfrm>
            <a:off x="228600" y="1981200"/>
            <a:ext cx="8763000" cy="4800600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1995488" y="2362200"/>
            <a:ext cx="51673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rtl="1" eaLnBrk="1" hangingPunct="1"/>
            <a:r>
              <a:rPr lang="ar-EG" altLang="ar-SA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معادلة المستقيم بصيغة الميل والمقطع</a:t>
            </a:r>
            <a:endParaRPr lang="ar-EG" altLang="ar-SA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914400" y="3276600"/>
            <a:ext cx="73152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rtl="1" eaLnBrk="1" hangingPunct="1"/>
            <a:r>
              <a:rPr lang="ar-EG" altLang="ar-SA" sz="3200" b="1" dirty="0">
                <a:latin typeface="Times New Roman" pitchFamily="18" charset="0"/>
                <a:cs typeface="Times New Roman" pitchFamily="18" charset="0"/>
              </a:rPr>
              <a:t>اكتب بصيغة الميل والمقطع معادلة المستقيم الذي ميله </a:t>
            </a:r>
            <a:r>
              <a:rPr lang="en-US" altLang="ar-SA" sz="3200" b="1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ar-EG" altLang="ar-SA" sz="3200" b="1" dirty="0">
                <a:latin typeface="Times New Roman" pitchFamily="18" charset="0"/>
                <a:cs typeface="Times New Roman" pitchFamily="18" charset="0"/>
              </a:rPr>
              <a:t>، ومقطع المحور </a:t>
            </a:r>
            <a:r>
              <a:rPr lang="en-US" altLang="ar-SA" sz="3200" b="1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ar-EG" altLang="ar-SA" sz="3200" b="1" dirty="0">
                <a:latin typeface="Times New Roman" pitchFamily="18" charset="0"/>
                <a:cs typeface="Times New Roman" pitchFamily="18" charset="0"/>
              </a:rPr>
              <a:t> له </a:t>
            </a:r>
            <a:r>
              <a:rPr lang="en-US" altLang="ar-SA" sz="3200" b="1" dirty="0">
                <a:latin typeface="Times New Roman" pitchFamily="18" charset="0"/>
                <a:cs typeface="Times New Roman" pitchFamily="18" charset="0"/>
              </a:rPr>
              <a:t>-2</a:t>
            </a:r>
            <a:r>
              <a:rPr lang="ar-EG" altLang="ar-SA" sz="3200" b="1" dirty="0">
                <a:latin typeface="Times New Roman" pitchFamily="18" charset="0"/>
                <a:cs typeface="Times New Roman" pitchFamily="18" charset="0"/>
              </a:rPr>
              <a:t>، ثم مثله بيانياً.</a:t>
            </a:r>
            <a:endParaRPr lang="ar-EG" altLang="ar-SA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5715000" y="4495800"/>
            <a:ext cx="21272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 eaLnBrk="1" hangingPunct="1"/>
            <a:r>
              <a:rPr lang="en-US" altLang="ar-SA" sz="3200" b="1" dirty="0">
                <a:latin typeface="Times New Roman" pitchFamily="18" charset="0"/>
                <a:cs typeface="Times New Roman" pitchFamily="18" charset="0"/>
              </a:rPr>
              <a:t>y = </a:t>
            </a:r>
            <a:r>
              <a:rPr lang="en-US" altLang="ar-SA" sz="32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altLang="ar-SA" sz="3200" b="1" dirty="0" err="1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altLang="ar-SA" sz="3200" b="1" dirty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altLang="ar-SA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ar-EG" altLang="ar-SA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905000" y="4597400"/>
            <a:ext cx="3200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 eaLnBrk="1" hangingPunct="1"/>
            <a:r>
              <a:rPr lang="ar-EG" altLang="ar-SA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صيغة الميل والمقطع</a:t>
            </a:r>
            <a:endParaRPr lang="ar-EG" altLang="ar-SA" sz="320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5486400" y="5181600"/>
            <a:ext cx="2819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 eaLnBrk="1" hangingPunct="1"/>
            <a:r>
              <a:rPr lang="en-US" altLang="ar-SA" sz="3200" b="1" dirty="0">
                <a:latin typeface="Times New Roman" pitchFamily="18" charset="0"/>
                <a:cs typeface="Times New Roman" pitchFamily="18" charset="0"/>
              </a:rPr>
              <a:t>y = </a:t>
            </a:r>
            <a:r>
              <a:rPr lang="en-US" altLang="ar-SA" sz="32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altLang="ar-SA" sz="3200" b="1" dirty="0">
                <a:latin typeface="Times New Roman" pitchFamily="18" charset="0"/>
                <a:cs typeface="Times New Roman" pitchFamily="18" charset="0"/>
              </a:rPr>
              <a:t>x + </a:t>
            </a:r>
            <a:r>
              <a:rPr lang="en-US" altLang="ar-SA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(-2)</a:t>
            </a:r>
            <a:endParaRPr lang="ar-EG" altLang="ar-SA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1905000" y="5283200"/>
            <a:ext cx="3200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 eaLnBrk="1" hangingPunct="1"/>
            <a:r>
              <a:rPr lang="en-US" altLang="ar-SA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m = 3,b = -2 </a:t>
            </a:r>
            <a:endParaRPr lang="ar-EG" altLang="ar-SA" sz="320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5486400" y="5867400"/>
            <a:ext cx="21272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 eaLnBrk="1" hangingPunct="1"/>
            <a:r>
              <a:rPr lang="en-US" altLang="ar-SA" sz="3200" b="1" dirty="0">
                <a:latin typeface="Times New Roman" pitchFamily="18" charset="0"/>
                <a:cs typeface="Times New Roman" pitchFamily="18" charset="0"/>
              </a:rPr>
              <a:t>y = 3x - 2</a:t>
            </a:r>
            <a:r>
              <a:rPr lang="ar-EG" altLang="ar-SA" sz="3200" b="1" dirty="0">
                <a:latin typeface="Times New Roman" pitchFamily="18" charset="0"/>
                <a:cs typeface="Times New Roman" pitchFamily="18" charset="0"/>
              </a:rPr>
              <a:t>	</a:t>
            </a:r>
            <a:endParaRPr lang="ar-EG" altLang="ar-SA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905000" y="5969000"/>
            <a:ext cx="3200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 eaLnBrk="1" hangingPunct="1"/>
            <a:r>
              <a:rPr lang="ar-EG" altLang="ar-SA" sz="32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بسط</a:t>
            </a:r>
            <a:endParaRPr lang="ar-EG" altLang="ar-SA" sz="320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/>
    <p:sndAc>
      <p:stSnd>
        <p:snd r:embed="rId2" name="0008 - نملة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348 - woodpile chunk sou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227 - thum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3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Sci - fi sound 2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8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227 - thum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3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Sci - fi sound 2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8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227 - thum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3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Sci - fi sound 2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7" grpId="0"/>
      <p:bldP spid="9218" grpId="0"/>
      <p:bldP spid="9219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3968</TotalTime>
  <Words>2184</Words>
  <Application>Microsoft Office PowerPoint</Application>
  <PresentationFormat>عرض على الشاشة (3:4)‏</PresentationFormat>
  <Paragraphs>345</Paragraphs>
  <Slides>68</Slides>
  <Notes>1</Notes>
  <HiddenSlides>0</HiddenSlides>
  <MMClips>0</MMClips>
  <ScaleCrop>false</ScaleCrop>
  <HeadingPairs>
    <vt:vector size="6" baseType="variant">
      <vt:variant>
        <vt:lpstr>سمة</vt:lpstr>
      </vt:variant>
      <vt:variant>
        <vt:i4>1</vt:i4>
      </vt:variant>
      <vt:variant>
        <vt:lpstr>خوادم OLE مضمنة</vt:lpstr>
      </vt:variant>
      <vt:variant>
        <vt:i4>0</vt:i4>
      </vt:variant>
      <vt:variant>
        <vt:lpstr>عناوين الشرائح</vt:lpstr>
      </vt:variant>
      <vt:variant>
        <vt:i4>68</vt:i4>
      </vt:variant>
    </vt:vector>
  </HeadingPairs>
  <TitlesOfParts>
    <vt:vector size="69" baseType="lpstr">
      <vt:lpstr>Office Theme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  <vt:lpstr>الشريحة 19</vt:lpstr>
      <vt:lpstr>الشريحة 20</vt:lpstr>
      <vt:lpstr>الشريحة 21</vt:lpstr>
      <vt:lpstr>الشريحة 22</vt:lpstr>
      <vt:lpstr>الشريحة 23</vt:lpstr>
      <vt:lpstr>الشريحة 24</vt:lpstr>
      <vt:lpstr>الشريحة 25</vt:lpstr>
      <vt:lpstr>الشريحة 26</vt:lpstr>
      <vt:lpstr>الشريحة 27</vt:lpstr>
      <vt:lpstr>الشريحة 28</vt:lpstr>
      <vt:lpstr>الشريحة 29</vt:lpstr>
      <vt:lpstr>الشريحة 30</vt:lpstr>
      <vt:lpstr>الشريحة 31</vt:lpstr>
      <vt:lpstr>الشريحة 32</vt:lpstr>
      <vt:lpstr>الشريحة 33</vt:lpstr>
      <vt:lpstr>الشريحة 34</vt:lpstr>
      <vt:lpstr>الشريحة 35</vt:lpstr>
      <vt:lpstr>الشريحة 36</vt:lpstr>
      <vt:lpstr>الشريحة 37</vt:lpstr>
      <vt:lpstr>الشريحة 38</vt:lpstr>
      <vt:lpstr>الشريحة 39</vt:lpstr>
      <vt:lpstr>الشريحة 40</vt:lpstr>
      <vt:lpstr>الشريحة 41</vt:lpstr>
      <vt:lpstr>الشريحة 42</vt:lpstr>
      <vt:lpstr>الشريحة 43</vt:lpstr>
      <vt:lpstr>الشريحة 44</vt:lpstr>
      <vt:lpstr>الشريحة 45</vt:lpstr>
      <vt:lpstr>الشريحة 46</vt:lpstr>
      <vt:lpstr>الشريحة 47</vt:lpstr>
      <vt:lpstr>الشريحة 48</vt:lpstr>
      <vt:lpstr>الشريحة 49</vt:lpstr>
      <vt:lpstr>الشريحة 50</vt:lpstr>
      <vt:lpstr>الشريحة 51</vt:lpstr>
      <vt:lpstr>الشريحة 52</vt:lpstr>
      <vt:lpstr>الشريحة 53</vt:lpstr>
      <vt:lpstr>الشريحة 54</vt:lpstr>
      <vt:lpstr>الشريحة 55</vt:lpstr>
      <vt:lpstr>الشريحة 56</vt:lpstr>
      <vt:lpstr>الشريحة 57</vt:lpstr>
      <vt:lpstr>الشريحة 58</vt:lpstr>
      <vt:lpstr>الشريحة 59</vt:lpstr>
      <vt:lpstr>الشريحة 60</vt:lpstr>
      <vt:lpstr>الشريحة 61</vt:lpstr>
      <vt:lpstr>الشريحة 62</vt:lpstr>
      <vt:lpstr>الشريحة 63</vt:lpstr>
      <vt:lpstr>الشريحة 64</vt:lpstr>
      <vt:lpstr>الشريحة 65</vt:lpstr>
      <vt:lpstr>الشريحة 66</vt:lpstr>
      <vt:lpstr>الشريحة 67</vt:lpstr>
      <vt:lpstr>الشريحة 68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الرياضيات -للصف الأول الثانوي - الفصل الدراسي الاول - الفصل الثاني</dc:title>
  <dc:subject>1- 2-5  صيغ معادلة المستقيم</dc:subject>
  <dc:creator>أ/بندر الحازمى</dc:creator>
  <cp:keywords>حقيبة إنجاز المعلم والمعلمة</cp:keywords>
  <cp:lastModifiedBy>ALHMAMA</cp:lastModifiedBy>
  <cp:revision>666</cp:revision>
  <dcterms:created xsi:type="dcterms:W3CDTF">2006-08-16T00:00:00Z</dcterms:created>
  <dcterms:modified xsi:type="dcterms:W3CDTF">2016-07-31T18:44:54Z</dcterms:modified>
</cp:coreProperties>
</file>